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sldIdLst>
    <p:sldId id="273" r:id="rId2"/>
    <p:sldId id="256" r:id="rId3"/>
    <p:sldId id="257" r:id="rId4"/>
    <p:sldId id="266" r:id="rId5"/>
    <p:sldId id="264" r:id="rId6"/>
    <p:sldId id="265" r:id="rId7"/>
    <p:sldId id="258" r:id="rId8"/>
    <p:sldId id="260" r:id="rId9"/>
    <p:sldId id="259" r:id="rId10"/>
    <p:sldId id="261" r:id="rId11"/>
    <p:sldId id="262" r:id="rId12"/>
    <p:sldId id="274" r:id="rId13"/>
    <p:sldId id="263" r:id="rId14"/>
    <p:sldId id="267" r:id="rId15"/>
    <p:sldId id="268" r:id="rId16"/>
    <p:sldId id="269" r:id="rId17"/>
    <p:sldId id="270" r:id="rId18"/>
    <p:sldId id="271" r:id="rId19"/>
    <p:sldId id="272"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2.png>
</file>

<file path=ppt/media/image3.jpg>
</file>

<file path=ppt/media/image4.jpg>
</file>

<file path=ppt/media/image5.jp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C4C539-8965-40AC-A19A-D75B6110C77F}" type="datetimeFigureOut">
              <a:rPr lang="en-IN" smtClean="0"/>
              <a:t>25-07-2023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582DC8-959D-4A5D-9D4A-ECFCB8FBE97F}" type="slidenum">
              <a:rPr lang="en-IN" smtClean="0"/>
              <a:t>‹#›</a:t>
            </a:fld>
            <a:endParaRPr lang="en-IN"/>
          </a:p>
        </p:txBody>
      </p:sp>
    </p:spTree>
    <p:extLst>
      <p:ext uri="{BB962C8B-B14F-4D97-AF65-F5344CB8AC3E}">
        <p14:creationId xmlns:p14="http://schemas.microsoft.com/office/powerpoint/2010/main" val="3253632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7/25/2023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7/25/2023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C233A64-94F7-FF41-CD22-0F4693E4C308}"/>
              </a:ext>
            </a:extLst>
          </p:cNvPr>
          <p:cNvSpPr txBox="1"/>
          <p:nvPr/>
        </p:nvSpPr>
        <p:spPr>
          <a:xfrm>
            <a:off x="3364303" y="931653"/>
            <a:ext cx="3219215" cy="769441"/>
          </a:xfrm>
          <a:prstGeom prst="rect">
            <a:avLst/>
          </a:prstGeom>
          <a:noFill/>
        </p:spPr>
        <p:txBody>
          <a:bodyPr wrap="none" rtlCol="0">
            <a:spAutoFit/>
          </a:bodyPr>
          <a:lstStyle/>
          <a:p>
            <a:r>
              <a:rPr lang="en-US" sz="44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Presented By</a:t>
            </a:r>
            <a:endParaRPr lang="en-IN" sz="44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xmlns="" id="{40F6F1A5-F4EB-F49F-AFAA-65DBBFCBE327}"/>
              </a:ext>
            </a:extLst>
          </p:cNvPr>
          <p:cNvSpPr txBox="1"/>
          <p:nvPr/>
        </p:nvSpPr>
        <p:spPr>
          <a:xfrm>
            <a:off x="2432650" y="2520603"/>
            <a:ext cx="3225114" cy="3046988"/>
          </a:xfrm>
          <a:prstGeom prst="rect">
            <a:avLst/>
          </a:prstGeom>
          <a:noFill/>
        </p:spPr>
        <p:txBody>
          <a:bodyPr wrap="none" rtlCol="0">
            <a:spAutoFit/>
          </a:bodyPr>
          <a:lstStyle/>
          <a:p>
            <a:r>
              <a:rPr lang="en-US"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Leader:-Sujan Tharki</a:t>
            </a:r>
          </a:p>
          <a:p>
            <a:r>
              <a:rPr lang="en-US"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Anuraj Anda Wala</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Prakash Bhujel</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Rondi Chudel</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Krish Chamatkar</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Sheikh Al-Habibi</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Pamas Kanlang Kunlung</a:t>
            </a:r>
          </a:p>
          <a:p>
            <a:r>
              <a:rPr lang="en-IN" sz="24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Abhi Abbi Shekh </a:t>
            </a:r>
          </a:p>
        </p:txBody>
      </p:sp>
      <p:pic>
        <p:nvPicPr>
          <p:cNvPr id="9" name="Picture 8">
            <a:extLst>
              <a:ext uri="{FF2B5EF4-FFF2-40B4-BE49-F238E27FC236}">
                <a16:creationId xmlns:a16="http://schemas.microsoft.com/office/drawing/2014/main" xmlns="" id="{85BBAB4B-5BA5-175F-ED01-F5F77423B2D6}"/>
              </a:ext>
            </a:extLst>
          </p:cNvPr>
          <p:cNvPicPr>
            <a:picLocks noChangeAspect="1"/>
          </p:cNvPicPr>
          <p:nvPr/>
        </p:nvPicPr>
        <p:blipFill rotWithShape="1">
          <a:blip r:embed="rId2"/>
          <a:srcRect l="33011" t="13722" r="28076" b="56604"/>
          <a:stretch/>
        </p:blipFill>
        <p:spPr>
          <a:xfrm>
            <a:off x="7809779" y="1492369"/>
            <a:ext cx="1949571" cy="1492370"/>
          </a:xfrm>
          <a:prstGeom prst="rect">
            <a:avLst/>
          </a:prstGeom>
        </p:spPr>
      </p:pic>
      <p:pic>
        <p:nvPicPr>
          <p:cNvPr id="11" name="Picture 10">
            <a:extLst>
              <a:ext uri="{FF2B5EF4-FFF2-40B4-BE49-F238E27FC236}">
                <a16:creationId xmlns:a16="http://schemas.microsoft.com/office/drawing/2014/main" xmlns="" id="{1C3276A4-4FBE-A992-9590-08AE73CAA767}"/>
              </a:ext>
            </a:extLst>
          </p:cNvPr>
          <p:cNvPicPr>
            <a:picLocks noChangeAspect="1"/>
          </p:cNvPicPr>
          <p:nvPr/>
        </p:nvPicPr>
        <p:blipFill rotWithShape="1">
          <a:blip r:embed="rId3"/>
          <a:srcRect l="35425" t="47799" r="36230" b="30440"/>
          <a:stretch/>
        </p:blipFill>
        <p:spPr>
          <a:xfrm>
            <a:off x="9247518" y="2380892"/>
            <a:ext cx="1923690" cy="1492370"/>
          </a:xfrm>
          <a:prstGeom prst="rect">
            <a:avLst/>
          </a:prstGeom>
        </p:spPr>
      </p:pic>
      <p:pic>
        <p:nvPicPr>
          <p:cNvPr id="13" name="Picture 12">
            <a:extLst>
              <a:ext uri="{FF2B5EF4-FFF2-40B4-BE49-F238E27FC236}">
                <a16:creationId xmlns:a16="http://schemas.microsoft.com/office/drawing/2014/main" xmlns="" id="{6566B3B3-347C-E0A2-F123-239ECBBF2497}"/>
              </a:ext>
            </a:extLst>
          </p:cNvPr>
          <p:cNvPicPr>
            <a:picLocks noChangeAspect="1"/>
          </p:cNvPicPr>
          <p:nvPr/>
        </p:nvPicPr>
        <p:blipFill rotWithShape="1">
          <a:blip r:embed="rId4"/>
          <a:srcRect l="29980" t="36432" r="28605" b="29198"/>
          <a:stretch/>
        </p:blipFill>
        <p:spPr>
          <a:xfrm>
            <a:off x="7352884" y="2777706"/>
            <a:ext cx="2074930" cy="1725283"/>
          </a:xfrm>
          <a:prstGeom prst="rect">
            <a:avLst/>
          </a:prstGeom>
        </p:spPr>
      </p:pic>
      <p:pic>
        <p:nvPicPr>
          <p:cNvPr id="15" name="Picture 14">
            <a:extLst>
              <a:ext uri="{FF2B5EF4-FFF2-40B4-BE49-F238E27FC236}">
                <a16:creationId xmlns:a16="http://schemas.microsoft.com/office/drawing/2014/main" xmlns="" id="{9D3E27CC-3350-C369-3455-73396E5DE579}"/>
              </a:ext>
            </a:extLst>
          </p:cNvPr>
          <p:cNvPicPr>
            <a:picLocks noChangeAspect="1"/>
          </p:cNvPicPr>
          <p:nvPr/>
        </p:nvPicPr>
        <p:blipFill rotWithShape="1">
          <a:blip r:embed="rId5"/>
          <a:srcRect l="44880" t="53962" r="30656" b="28554"/>
          <a:stretch/>
        </p:blipFill>
        <p:spPr>
          <a:xfrm>
            <a:off x="6550198" y="2544792"/>
            <a:ext cx="1264047" cy="1199071"/>
          </a:xfrm>
          <a:prstGeom prst="rect">
            <a:avLst/>
          </a:prstGeom>
        </p:spPr>
      </p:pic>
    </p:spTree>
    <p:extLst>
      <p:ext uri="{BB962C8B-B14F-4D97-AF65-F5344CB8AC3E}">
        <p14:creationId xmlns:p14="http://schemas.microsoft.com/office/powerpoint/2010/main" val="2814538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4" y="642668"/>
            <a:ext cx="7600735" cy="584775"/>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 Symbol and Notations</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p:cNvSpPr txBox="1"/>
          <p:nvPr/>
        </p:nvSpPr>
        <p:spPr>
          <a:xfrm>
            <a:off x="1177504" y="1319348"/>
            <a:ext cx="2064989" cy="461665"/>
          </a:xfrm>
          <a:prstGeom prst="rect">
            <a:avLst/>
          </a:prstGeom>
          <a:noFill/>
        </p:spPr>
        <p:txBody>
          <a:bodyPr wrap="none" rtlCol="0">
            <a:spAutoFit/>
          </a:bodyPr>
          <a:lstStyle/>
          <a:p>
            <a:r>
              <a:rPr lang="en-US" sz="2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Object Names:</a:t>
            </a:r>
          </a:p>
        </p:txBody>
      </p:sp>
      <p:sp>
        <p:nvSpPr>
          <p:cNvPr id="6" name="TextBox 5"/>
          <p:cNvSpPr txBox="1"/>
          <p:nvPr/>
        </p:nvSpPr>
        <p:spPr>
          <a:xfrm>
            <a:off x="1177504" y="1719458"/>
            <a:ext cx="8699863" cy="707886"/>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Every object is actually symbolized like a rectangle, that offers the name from the object and its class underlined as well as divided with a colon.</a:t>
            </a:r>
          </a:p>
        </p:txBody>
      </p:sp>
      <p:sp>
        <p:nvSpPr>
          <p:cNvPr id="7" name="Rectangle 6"/>
          <p:cNvSpPr/>
          <p:nvPr/>
        </p:nvSpPr>
        <p:spPr>
          <a:xfrm>
            <a:off x="9877367" y="1826453"/>
            <a:ext cx="1544411" cy="74693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u="sng" dirty="0"/>
              <a:t>Object: Class</a:t>
            </a:r>
          </a:p>
        </p:txBody>
      </p:sp>
      <p:sp>
        <p:nvSpPr>
          <p:cNvPr id="8" name="TextBox 7"/>
          <p:cNvSpPr txBox="1"/>
          <p:nvPr/>
        </p:nvSpPr>
        <p:spPr>
          <a:xfrm>
            <a:off x="1177503" y="2573383"/>
            <a:ext cx="2466509" cy="461665"/>
          </a:xfrm>
          <a:prstGeom prst="rect">
            <a:avLst/>
          </a:prstGeom>
          <a:noFill/>
        </p:spPr>
        <p:txBody>
          <a:bodyPr wrap="none" rtlCol="0">
            <a:spAutoFit/>
          </a:bodyPr>
          <a:lstStyle/>
          <a:p>
            <a:r>
              <a:rPr lang="en-US" sz="2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Object Attributes:</a:t>
            </a:r>
          </a:p>
        </p:txBody>
      </p:sp>
      <p:sp>
        <p:nvSpPr>
          <p:cNvPr id="9" name="TextBox 8"/>
          <p:cNvSpPr txBox="1"/>
          <p:nvPr/>
        </p:nvSpPr>
        <p:spPr>
          <a:xfrm>
            <a:off x="1177504" y="3065398"/>
            <a:ext cx="8699863" cy="1015663"/>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Similar to classes, you are able to list object attributes inside a separate compartment. However, unlike classes, object attributes should have values assigned for them.</a:t>
            </a:r>
          </a:p>
        </p:txBody>
      </p:sp>
      <p:sp>
        <p:nvSpPr>
          <p:cNvPr id="10" name="Rectangle 9"/>
          <p:cNvSpPr/>
          <p:nvPr/>
        </p:nvSpPr>
        <p:spPr>
          <a:xfrm>
            <a:off x="9485968" y="3065398"/>
            <a:ext cx="1935810" cy="84039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u="sng" dirty="0"/>
              <a:t>Object: Class</a:t>
            </a:r>
          </a:p>
          <a:p>
            <a:pPr algn="ctr"/>
            <a:r>
              <a:rPr lang="en-US" u="sng" dirty="0"/>
              <a:t>Attribute = value</a:t>
            </a:r>
          </a:p>
        </p:txBody>
      </p:sp>
      <p:sp>
        <p:nvSpPr>
          <p:cNvPr id="11" name="TextBox 10"/>
          <p:cNvSpPr txBox="1"/>
          <p:nvPr/>
        </p:nvSpPr>
        <p:spPr>
          <a:xfrm>
            <a:off x="1177502" y="4150155"/>
            <a:ext cx="908262" cy="461665"/>
          </a:xfrm>
          <a:prstGeom prst="rect">
            <a:avLst/>
          </a:prstGeom>
          <a:noFill/>
        </p:spPr>
        <p:txBody>
          <a:bodyPr wrap="none" rtlCol="0">
            <a:spAutoFit/>
          </a:bodyPr>
          <a:lstStyle/>
          <a:p>
            <a:r>
              <a:rPr lang="en-US" sz="2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Links:</a:t>
            </a:r>
          </a:p>
        </p:txBody>
      </p:sp>
      <p:sp>
        <p:nvSpPr>
          <p:cNvPr id="13" name="TextBox 12"/>
          <p:cNvSpPr txBox="1"/>
          <p:nvPr/>
        </p:nvSpPr>
        <p:spPr>
          <a:xfrm>
            <a:off x="1177504" y="4591945"/>
            <a:ext cx="8699863" cy="707886"/>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Links tend to be instances associated with associations. You can draw a link while using the lines utilized in class diagrams.</a:t>
            </a:r>
          </a:p>
        </p:txBody>
      </p:sp>
      <p:cxnSp>
        <p:nvCxnSpPr>
          <p:cNvPr id="15" name="Straight Connector 14"/>
          <p:cNvCxnSpPr/>
          <p:nvPr/>
        </p:nvCxnSpPr>
        <p:spPr>
          <a:xfrm>
            <a:off x="9772864" y="4597710"/>
            <a:ext cx="0" cy="1506404"/>
          </a:xfrm>
          <a:prstGeom prst="line">
            <a:avLst/>
          </a:prstGeom>
          <a:ln w="38100"/>
        </p:spPr>
        <p:style>
          <a:lnRef idx="2">
            <a:schemeClr val="dk1"/>
          </a:lnRef>
          <a:fillRef idx="0">
            <a:schemeClr val="dk1"/>
          </a:fillRef>
          <a:effectRef idx="1">
            <a:schemeClr val="dk1"/>
          </a:effectRef>
          <a:fontRef idx="minor">
            <a:schemeClr val="tx1"/>
          </a:fontRef>
        </p:style>
      </p:cxnSp>
      <p:grpSp>
        <p:nvGrpSpPr>
          <p:cNvPr id="18" name="Group 17"/>
          <p:cNvGrpSpPr/>
          <p:nvPr/>
        </p:nvGrpSpPr>
        <p:grpSpPr>
          <a:xfrm>
            <a:off x="9964223" y="4436998"/>
            <a:ext cx="249691" cy="1627927"/>
            <a:chOff x="8128197" y="4934072"/>
            <a:chExt cx="272474" cy="1993686"/>
          </a:xfrm>
        </p:grpSpPr>
        <p:cxnSp>
          <p:nvCxnSpPr>
            <p:cNvPr id="16" name="Straight Connector 15"/>
            <p:cNvCxnSpPr/>
            <p:nvPr/>
          </p:nvCxnSpPr>
          <p:spPr>
            <a:xfrm>
              <a:off x="8264434" y="5299831"/>
              <a:ext cx="0" cy="1627927"/>
            </a:xfrm>
            <a:prstGeom prst="line">
              <a:avLst/>
            </a:prstGeom>
            <a:ln w="38100"/>
          </p:spPr>
          <p:style>
            <a:lnRef idx="2">
              <a:schemeClr val="dk1"/>
            </a:lnRef>
            <a:fillRef idx="0">
              <a:schemeClr val="dk1"/>
            </a:fillRef>
            <a:effectRef idx="1">
              <a:schemeClr val="dk1"/>
            </a:effectRef>
            <a:fontRef idx="minor">
              <a:schemeClr val="tx1"/>
            </a:fontRef>
          </p:style>
        </p:cxnSp>
        <p:sp>
          <p:nvSpPr>
            <p:cNvPr id="17" name="Diamond 16"/>
            <p:cNvSpPr/>
            <p:nvPr/>
          </p:nvSpPr>
          <p:spPr>
            <a:xfrm>
              <a:off x="8128197" y="4934072"/>
              <a:ext cx="272474" cy="431074"/>
            </a:xfrm>
            <a:prstGeom prst="diamond">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22" name="Group 21"/>
          <p:cNvGrpSpPr/>
          <p:nvPr/>
        </p:nvGrpSpPr>
        <p:grpSpPr>
          <a:xfrm>
            <a:off x="10353021" y="4436998"/>
            <a:ext cx="249691" cy="1667116"/>
            <a:chOff x="8995953" y="4858669"/>
            <a:chExt cx="249691" cy="1667116"/>
          </a:xfrm>
        </p:grpSpPr>
        <p:cxnSp>
          <p:nvCxnSpPr>
            <p:cNvPr id="20" name="Straight Connector 19"/>
            <p:cNvCxnSpPr/>
            <p:nvPr/>
          </p:nvCxnSpPr>
          <p:spPr>
            <a:xfrm>
              <a:off x="9120799" y="5196515"/>
              <a:ext cx="0" cy="1329270"/>
            </a:xfrm>
            <a:prstGeom prst="line">
              <a:avLst/>
            </a:prstGeom>
            <a:ln w="38100"/>
          </p:spPr>
          <p:style>
            <a:lnRef idx="2">
              <a:schemeClr val="dk1"/>
            </a:lnRef>
            <a:fillRef idx="0">
              <a:schemeClr val="dk1"/>
            </a:fillRef>
            <a:effectRef idx="1">
              <a:schemeClr val="dk1"/>
            </a:effectRef>
            <a:fontRef idx="minor">
              <a:schemeClr val="tx1"/>
            </a:fontRef>
          </p:style>
        </p:cxnSp>
        <p:sp>
          <p:nvSpPr>
            <p:cNvPr id="21" name="Diamond 20"/>
            <p:cNvSpPr/>
            <p:nvPr/>
          </p:nvSpPr>
          <p:spPr>
            <a:xfrm>
              <a:off x="8995953" y="4858669"/>
              <a:ext cx="249691" cy="351990"/>
            </a:xfrm>
            <a:prstGeom prst="diamond">
              <a:avLst/>
            </a:prstGeom>
            <a:noFill/>
            <a:ln w="2857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grpSp>
        <p:nvGrpSpPr>
          <p:cNvPr id="25" name="Group 24"/>
          <p:cNvGrpSpPr/>
          <p:nvPr/>
        </p:nvGrpSpPr>
        <p:grpSpPr>
          <a:xfrm>
            <a:off x="10741820" y="4397808"/>
            <a:ext cx="249689" cy="1706305"/>
            <a:chOff x="8854109" y="4953280"/>
            <a:chExt cx="261257" cy="1829508"/>
          </a:xfrm>
        </p:grpSpPr>
        <p:cxnSp>
          <p:nvCxnSpPr>
            <p:cNvPr id="23" name="Straight Connector 22"/>
            <p:cNvCxnSpPr/>
            <p:nvPr/>
          </p:nvCxnSpPr>
          <p:spPr>
            <a:xfrm>
              <a:off x="8984738" y="5154861"/>
              <a:ext cx="0" cy="1627927"/>
            </a:xfrm>
            <a:prstGeom prst="line">
              <a:avLst/>
            </a:prstGeom>
            <a:ln w="38100"/>
          </p:spPr>
          <p:style>
            <a:lnRef idx="2">
              <a:schemeClr val="dk1"/>
            </a:lnRef>
            <a:fillRef idx="0">
              <a:schemeClr val="dk1"/>
            </a:fillRef>
            <a:effectRef idx="1">
              <a:schemeClr val="dk1"/>
            </a:effectRef>
            <a:fontRef idx="minor">
              <a:schemeClr val="tx1"/>
            </a:fontRef>
          </p:style>
        </p:cxnSp>
        <p:sp>
          <p:nvSpPr>
            <p:cNvPr id="24" name="Isosceles Triangle 23"/>
            <p:cNvSpPr/>
            <p:nvPr/>
          </p:nvSpPr>
          <p:spPr>
            <a:xfrm>
              <a:off x="8854109" y="4953280"/>
              <a:ext cx="261257" cy="214336"/>
            </a:xfrm>
            <a:prstGeom prst="triangle">
              <a:avLst/>
            </a:prstGeom>
            <a:noFill/>
            <a:ln w="2857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36943914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ML - How to draw an object diagra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9991" y="744583"/>
            <a:ext cx="10623004" cy="5975440"/>
          </a:xfrm>
          <a:prstGeom prst="rect">
            <a:avLst/>
          </a:prstGeom>
        </p:spPr>
      </p:pic>
      <p:sp>
        <p:nvSpPr>
          <p:cNvPr id="3" name="TextBox 2">
            <a:extLst>
              <a:ext uri="{FF2B5EF4-FFF2-40B4-BE49-F238E27FC236}">
                <a16:creationId xmlns:a16="http://schemas.microsoft.com/office/drawing/2014/main" xmlns="" id="{87F847C4-24DD-C359-B6F9-5A44499EE2B2}"/>
              </a:ext>
            </a:extLst>
          </p:cNvPr>
          <p:cNvSpPr txBox="1"/>
          <p:nvPr/>
        </p:nvSpPr>
        <p:spPr>
          <a:xfrm>
            <a:off x="1164441" y="65314"/>
            <a:ext cx="7600735" cy="584775"/>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Videos Clip How to Draw 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63622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D558B9F0-CC14-2673-69C7-B6D90CC35478}"/>
              </a:ext>
            </a:extLst>
          </p:cNvPr>
          <p:cNvSpPr txBox="1"/>
          <p:nvPr/>
        </p:nvSpPr>
        <p:spPr>
          <a:xfrm>
            <a:off x="1177504" y="642668"/>
            <a:ext cx="7600735" cy="584775"/>
          </a:xfrm>
          <a:prstGeom prst="rect">
            <a:avLst/>
          </a:prstGeom>
          <a:noFill/>
        </p:spPr>
        <p:txBody>
          <a:bodyPr wrap="square" rtlCol="0">
            <a:spAutoFit/>
          </a:bodyPr>
          <a:lstStyle/>
          <a:p>
            <a:pPr algn="l"/>
            <a:r>
              <a:rPr lang="en-US" sz="3200" b="1" i="0" dirty="0">
                <a:solidFill>
                  <a:schemeClr val="tx1">
                    <a:lumMod val="9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Steps for Modeling Object Structures.</a:t>
            </a:r>
          </a:p>
        </p:txBody>
      </p:sp>
      <p:sp>
        <p:nvSpPr>
          <p:cNvPr id="5" name="TextBox 4">
            <a:extLst>
              <a:ext uri="{FF2B5EF4-FFF2-40B4-BE49-F238E27FC236}">
                <a16:creationId xmlns:a16="http://schemas.microsoft.com/office/drawing/2014/main" xmlns="" id="{D1130A53-B28F-7B59-329F-FF6999D8D1E0}"/>
              </a:ext>
            </a:extLst>
          </p:cNvPr>
          <p:cNvSpPr txBox="1"/>
          <p:nvPr/>
        </p:nvSpPr>
        <p:spPr>
          <a:xfrm>
            <a:off x="1177504" y="1212682"/>
            <a:ext cx="10032521" cy="1938992"/>
          </a:xfrm>
          <a:prstGeom prst="rect">
            <a:avLst/>
          </a:prstGeom>
          <a:noFill/>
        </p:spPr>
        <p:txBody>
          <a:bodyPr wrap="square" rtlCol="0">
            <a:spAutoFit/>
          </a:bodyPr>
          <a:lstStyle/>
          <a:p>
            <a:r>
              <a:rPr lang="en-US" sz="200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 communication diagram (called collaboration in previous version of UML) without messages is also known as an object diagram, and the relationships between objects are called links. An object diagram must be a valid instantiation of a static class diagram. Objects must have classes and links between objects must be instances of associations between classes. This can be used as a quick consistency check. To do this we can develop an object diagram by using the following steps:</a:t>
            </a: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xmlns="" id="{0D37ADA5-4466-EC9B-DF18-97626AFE9511}"/>
              </a:ext>
            </a:extLst>
          </p:cNvPr>
          <p:cNvSpPr txBox="1"/>
          <p:nvPr/>
        </p:nvSpPr>
        <p:spPr>
          <a:xfrm>
            <a:off x="1177504" y="3273724"/>
            <a:ext cx="10032521" cy="3170099"/>
          </a:xfrm>
          <a:prstGeom prst="rect">
            <a:avLst/>
          </a:prstGeom>
          <a:noFill/>
        </p:spPr>
        <p:txBody>
          <a:bodyPr wrap="square" rtlCol="0">
            <a:spAutoFit/>
          </a:bodyPr>
          <a:lstStyle/>
          <a:p>
            <a:pPr marL="342900" indent="-342900" algn="l">
              <a:buFont typeface="Wingdings" panose="05000000000000000000" pitchFamily="2" charset="2"/>
              <a:buChar char="q"/>
            </a:pPr>
            <a:r>
              <a:rPr lang="en-US" sz="200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Identify the mechanism you'd like to model. A mechanism represents some functions or behaviors of the part of the system you are modeling that results from the interaction of a society of classes, interfaces, and other things.</a:t>
            </a:r>
          </a:p>
          <a:p>
            <a:pPr marL="342900" indent="-342900" algn="l">
              <a:buFont typeface="Wingdings" panose="05000000000000000000" pitchFamily="2" charset="2"/>
              <a:buChar char="q"/>
            </a:pPr>
            <a:r>
              <a:rPr lang="en-US" sz="200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For each mechanism, identify the classes, interfaces, and other elements that participate in this collaboration; identify the relationships among these things, as well.</a:t>
            </a:r>
          </a:p>
          <a:p>
            <a:pPr marL="342900" indent="-342900" algn="l">
              <a:buFont typeface="Wingdings" panose="05000000000000000000" pitchFamily="2" charset="2"/>
              <a:buChar char="q"/>
            </a:pPr>
            <a:r>
              <a:rPr lang="en-US" sz="200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Consider one scenario that walks through this mechanism. Freeze that scenario at a moment in time, and render each object that participates in the mechanism.</a:t>
            </a:r>
          </a:p>
          <a:p>
            <a:pPr marL="342900" indent="-342900" algn="l">
              <a:buFont typeface="Wingdings" panose="05000000000000000000" pitchFamily="2" charset="2"/>
              <a:buChar char="q"/>
            </a:pPr>
            <a:r>
              <a:rPr lang="en-US" sz="200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Expose the state and attribute values of each such object, as necessary, to understand the scenario.</a:t>
            </a:r>
          </a:p>
          <a:p>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80388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Application of</a:t>
            </a:r>
          </a:p>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xmlns="" id="{9E90E4F3-0A6F-E37E-9D07-741AB1DBF67E}"/>
              </a:ext>
            </a:extLst>
          </p:cNvPr>
          <p:cNvSpPr txBox="1"/>
          <p:nvPr/>
        </p:nvSpPr>
        <p:spPr>
          <a:xfrm>
            <a:off x="1177505" y="1719886"/>
            <a:ext cx="5469767" cy="400110"/>
          </a:xfrm>
          <a:prstGeom prst="rect">
            <a:avLst/>
          </a:prstGeom>
          <a:noFill/>
        </p:spPr>
        <p:txBody>
          <a:bodyPr wrap="none" rtlCol="0">
            <a:spAutoFit/>
          </a:bodyPr>
          <a:lstStyle/>
          <a:p>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Following are the applications of Object Diagram:</a:t>
            </a:r>
            <a:endParaRPr lang="en-US" sz="20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xmlns="" id="{E334D4CB-AE27-39AF-9297-69D05F7A2C59}"/>
              </a:ext>
            </a:extLst>
          </p:cNvPr>
          <p:cNvSpPr txBox="1"/>
          <p:nvPr/>
        </p:nvSpPr>
        <p:spPr>
          <a:xfrm>
            <a:off x="1177505" y="2119996"/>
            <a:ext cx="10657937" cy="2814617"/>
          </a:xfrm>
          <a:prstGeom prst="rect">
            <a:avLst/>
          </a:prstGeom>
          <a:noFill/>
        </p:spPr>
        <p:txBody>
          <a:bodyPr wrap="square" rtlCol="0">
            <a:spAutoFit/>
          </a:bodyPr>
          <a:lstStyle/>
          <a:p>
            <a:pPr marL="342900" indent="-342900" algn="l">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diagrams play an essential role while generating a blueprint of an object-oriented system.</a:t>
            </a:r>
          </a:p>
          <a:p>
            <a:pPr marL="342900" indent="-342900" algn="l">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diagrams provide means of modeling the classes, data and other information as a set or a single unit.</a:t>
            </a:r>
          </a:p>
          <a:p>
            <a:pPr marL="342900" indent="-342900" algn="l">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It is used for analyzing the online or offline system. The functioning of a system can be visualized using object diagrams.</a:t>
            </a:r>
          </a:p>
          <a:p>
            <a:pPr marL="342900" indent="-342900">
              <a:lnSpc>
                <a:spcPct val="150000"/>
              </a:lnSpc>
              <a:buFont typeface="Arial" panose="020B0604020202020204" pitchFamily="34" charset="0"/>
              <a:buChar char="•"/>
            </a:pP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xmlns="" id="{72B5A675-A577-0F0C-10D6-ADC7FD9BE7DF}"/>
              </a:ext>
            </a:extLst>
          </p:cNvPr>
          <p:cNvSpPr txBox="1"/>
          <p:nvPr/>
        </p:nvSpPr>
        <p:spPr>
          <a:xfrm>
            <a:off x="1088365" y="4389079"/>
            <a:ext cx="10657937" cy="1891287"/>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inter-regular"/>
              </a:rPr>
              <a:t>To build a prototype of a system.</a:t>
            </a:r>
          </a:p>
          <a:p>
            <a:pPr marL="342900" indent="-342900" algn="just">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inter-regular"/>
              </a:rPr>
              <a:t>To model complex data structures.</a:t>
            </a:r>
          </a:p>
          <a:p>
            <a:pPr marL="342900" indent="-342900" algn="just">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inter-regular"/>
              </a:rPr>
              <a:t>To perceive the system from a practical perspective.</a:t>
            </a:r>
          </a:p>
          <a:p>
            <a:pPr marL="342900" indent="-342900" algn="just">
              <a:lnSpc>
                <a:spcPct val="150000"/>
              </a:lnSpc>
              <a:buFont typeface="Arial" panose="020B0604020202020204" pitchFamily="34" charset="0"/>
              <a:buChar char="•"/>
            </a:pPr>
            <a:r>
              <a:rPr lang="en-US" sz="2000" b="0" i="0" dirty="0">
                <a:effectLst>
                  <a:outerShdw blurRad="38100" dist="38100" dir="2700000" algn="tl">
                    <a:srgbClr val="000000">
                      <a:alpha val="43137"/>
                    </a:srgbClr>
                  </a:outerShdw>
                </a:effectLst>
                <a:latin typeface="inter-regular"/>
              </a:rPr>
              <a:t>Reverse engineering.</a:t>
            </a:r>
          </a:p>
        </p:txBody>
      </p:sp>
    </p:spTree>
    <p:extLst>
      <p:ext uri="{BB962C8B-B14F-4D97-AF65-F5344CB8AC3E}">
        <p14:creationId xmlns:p14="http://schemas.microsoft.com/office/powerpoint/2010/main" val="151202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9A82F2A-BCEE-FC80-DA67-BC1C674DA73D}"/>
              </a:ext>
            </a:extLst>
          </p:cNvPr>
          <p:cNvSpPr txBox="1"/>
          <p:nvPr/>
        </p:nvSpPr>
        <p:spPr>
          <a:xfrm>
            <a:off x="1177505" y="452887"/>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Where to use of</a:t>
            </a:r>
          </a:p>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xmlns="" id="{5AF0DE09-473D-5D07-9BAC-133847202297}"/>
              </a:ext>
            </a:extLst>
          </p:cNvPr>
          <p:cNvSpPr txBox="1"/>
          <p:nvPr/>
        </p:nvSpPr>
        <p:spPr>
          <a:xfrm>
            <a:off x="1177505" y="1625472"/>
            <a:ext cx="10269748" cy="4031873"/>
          </a:xfrm>
          <a:prstGeom prst="rect">
            <a:avLst/>
          </a:prstGeom>
          <a:noFill/>
        </p:spPr>
        <p:txBody>
          <a:bodyPr wrap="square" rtlCol="0">
            <a:spAutoFit/>
          </a:bodyPr>
          <a:lstStyle/>
          <a:p>
            <a:pPr algn="just"/>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diagrams can be imagined as the snapshot of a running system at a particular moment. Let us consider an example of a running train</a:t>
            </a:r>
          </a:p>
          <a:p>
            <a:pPr algn="just"/>
            <a:endPar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a:p>
            <a:pPr algn="just"/>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Now, if you take a snap of the running train then you will find a static picture of it having the following −</a:t>
            </a:r>
          </a:p>
          <a:p>
            <a:pPr marL="285750" indent="-285750" algn="just">
              <a:buFont typeface="Arial" panose="020B0604020202020204" pitchFamily="34" charset="0"/>
              <a:buChar char="•"/>
            </a:pP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 particular state which is running.</a:t>
            </a:r>
          </a:p>
          <a:p>
            <a:pPr marL="285750" indent="-285750" algn="just">
              <a:buFont typeface="Arial" panose="020B0604020202020204" pitchFamily="34" charset="0"/>
              <a:buChar char="•"/>
            </a:pP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 particular number of passengers. which will change if the snap is taken in a different time</a:t>
            </a:r>
          </a:p>
          <a:p>
            <a:pPr algn="just">
              <a:buFont typeface="Arial" panose="020B0604020202020204" pitchFamily="34" charset="0"/>
              <a:buChar char="•"/>
            </a:pPr>
            <a:endPar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a:p>
            <a:pPr algn="just"/>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Here, we can imagine the snap of the running train is an object having the above values. And this is true for any real-life simple or complex system.</a:t>
            </a:r>
          </a:p>
          <a:p>
            <a:pPr algn="just"/>
            <a:endPar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a:p>
            <a:pPr algn="just"/>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In a nutshell, it can be said that object diagrams are used for −</a:t>
            </a:r>
          </a:p>
          <a:p>
            <a:pPr marL="285750" indent="-285750" algn="just">
              <a:buFont typeface="Arial" panose="020B0604020202020204" pitchFamily="34" charset="0"/>
              <a:buChar char="•"/>
            </a:pPr>
            <a:r>
              <a:rPr lang="en-US" sz="1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 </a:t>
            </a: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Making the prototype of a system.</a:t>
            </a:r>
          </a:p>
          <a:p>
            <a:pPr marL="285750" indent="-285750" algn="just">
              <a:buFont typeface="Arial" panose="020B0604020202020204" pitchFamily="34" charset="0"/>
              <a:buChar char="•"/>
            </a:pPr>
            <a:r>
              <a:rPr lang="en-US" sz="1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 </a:t>
            </a: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Reverse engineering.</a:t>
            </a:r>
          </a:p>
          <a:p>
            <a:pPr marL="285750" indent="-285750" algn="just">
              <a:buFont typeface="Arial" panose="020B0604020202020204" pitchFamily="34" charset="0"/>
              <a:buChar char="•"/>
            </a:pPr>
            <a:r>
              <a:rPr lang="en-US" sz="1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 </a:t>
            </a: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Modeling complex data structures.</a:t>
            </a:r>
          </a:p>
          <a:p>
            <a:pPr marL="285750" indent="-285750" algn="just">
              <a:buFont typeface="Arial" panose="020B0604020202020204" pitchFamily="34" charset="0"/>
              <a:buChar char="•"/>
            </a:pPr>
            <a:r>
              <a:rPr lang="en-US" sz="1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 </a:t>
            </a:r>
            <a:r>
              <a:rPr lang="en-US" sz="16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Understanding the system from practical perspective.</a:t>
            </a:r>
          </a:p>
          <a:p>
            <a:endParaRPr lang="en-IN" sz="16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007076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125ACFE9-2DC4-1632-1808-50165419FCC5}"/>
              </a:ext>
            </a:extLst>
          </p:cNvPr>
          <p:cNvSpPr txBox="1"/>
          <p:nvPr/>
        </p:nvSpPr>
        <p:spPr>
          <a:xfrm>
            <a:off x="1177505" y="662620"/>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p>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At a Glance</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xmlns="" id="{986561CD-402C-4713-2AA3-5A5396AF8E03}"/>
              </a:ext>
            </a:extLst>
          </p:cNvPr>
          <p:cNvSpPr txBox="1"/>
          <p:nvPr/>
        </p:nvSpPr>
        <p:spPr>
          <a:xfrm>
            <a:off x="1177505" y="2070340"/>
            <a:ext cx="10002329" cy="3785652"/>
          </a:xfrm>
          <a:prstGeom prst="rect">
            <a:avLst/>
          </a:prstGeom>
          <a:noFill/>
        </p:spPr>
        <p:txBody>
          <a:bodyPr wrap="square" rtlCol="0">
            <a:spAutoFit/>
          </a:bodyPr>
          <a:lstStyle/>
          <a:p>
            <a:pPr algn="l"/>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An object diagram shows this relation between the instantiated classes and the defined class, and the relation between these objects in the system. They are be useful to explain smaller portions of your system, when your system class diagram is very complex, and also sometimes modeling recursive relationship in diagram.</a:t>
            </a:r>
          </a:p>
          <a:p>
            <a:pPr algn="l"/>
            <a:endPar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a:p>
            <a:pPr algn="l"/>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best way to illustrate what an object diagram look like is to show the object diagram derived from the corresponding class diagram.</a:t>
            </a:r>
          </a:p>
          <a:p>
            <a:pPr algn="l"/>
            <a:endPar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a:p>
            <a:pPr algn="l"/>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following Order Management System shows their relationships. This small class diagram shows that a university Department can contain lots of other Departments and the object diagram below instantiates the class diagram, replacing it by a concrete example.</a:t>
            </a:r>
          </a:p>
          <a:p>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272656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CCD7FA77-9A04-44A9-6297-B3FEA3138A15}"/>
              </a:ext>
            </a:extLst>
          </p:cNvPr>
          <p:cNvSpPr txBox="1"/>
          <p:nvPr/>
        </p:nvSpPr>
        <p:spPr>
          <a:xfrm>
            <a:off x="1177504" y="662620"/>
            <a:ext cx="5024887"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Example of Object Diagram</a:t>
            </a:r>
          </a:p>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At a Glance</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xmlns="" id="{3290E359-8464-D986-6F8A-60B8C12B0938}"/>
              </a:ext>
            </a:extLst>
          </p:cNvPr>
          <p:cNvPicPr>
            <a:picLocks noChangeAspect="1"/>
          </p:cNvPicPr>
          <p:nvPr/>
        </p:nvPicPr>
        <p:blipFill>
          <a:blip r:embed="rId2"/>
          <a:stretch>
            <a:fillRect/>
          </a:stretch>
        </p:blipFill>
        <p:spPr>
          <a:xfrm>
            <a:off x="1177504" y="2248797"/>
            <a:ext cx="9158787" cy="3074100"/>
          </a:xfrm>
          <a:prstGeom prst="rect">
            <a:avLst/>
          </a:prstGeom>
        </p:spPr>
      </p:pic>
    </p:spTree>
    <p:extLst>
      <p:ext uri="{BB962C8B-B14F-4D97-AF65-F5344CB8AC3E}">
        <p14:creationId xmlns:p14="http://schemas.microsoft.com/office/powerpoint/2010/main" val="3621530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1B1A7A6B-F2DA-941D-C3BA-189DB7DF8A11}"/>
              </a:ext>
            </a:extLst>
          </p:cNvPr>
          <p:cNvSpPr txBox="1"/>
          <p:nvPr/>
        </p:nvSpPr>
        <p:spPr>
          <a:xfrm>
            <a:off x="1177505" y="412458"/>
            <a:ext cx="2997680" cy="1077218"/>
          </a:xfrm>
          <a:prstGeom prst="rect">
            <a:avLst/>
          </a:prstGeom>
          <a:noFill/>
        </p:spPr>
        <p:txBody>
          <a:bodyPr wrap="square" rtlCol="0">
            <a:spAutoFit/>
          </a:bodyPr>
          <a:lstStyle/>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Purpose Of Object Diagram</a:t>
            </a:r>
          </a:p>
        </p:txBody>
      </p:sp>
      <p:sp>
        <p:nvSpPr>
          <p:cNvPr id="5" name="TextBox 4">
            <a:extLst>
              <a:ext uri="{FF2B5EF4-FFF2-40B4-BE49-F238E27FC236}">
                <a16:creationId xmlns:a16="http://schemas.microsoft.com/office/drawing/2014/main" xmlns="" id="{C638AA97-4D27-B0BF-0C37-67D709E1F1B2}"/>
              </a:ext>
            </a:extLst>
          </p:cNvPr>
          <p:cNvSpPr txBox="1"/>
          <p:nvPr/>
        </p:nvSpPr>
        <p:spPr>
          <a:xfrm>
            <a:off x="1380226" y="1587270"/>
            <a:ext cx="9782355" cy="707886"/>
          </a:xfrm>
          <a:prstGeom prst="rect">
            <a:avLst/>
          </a:prstGeom>
          <a:noFill/>
        </p:spPr>
        <p:txBody>
          <a:bodyPr wrap="square" rtlCol="0">
            <a:spAutoFit/>
          </a:bodyPr>
          <a:lstStyle/>
          <a:p>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purpose of a diagram should be understood clearly to implement it practically. The purposes of object diagrams are similar to class diagrams.</a:t>
            </a: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xmlns="" id="{869A678E-DB50-9C2D-0FA7-C484DA2BC0A4}"/>
              </a:ext>
            </a:extLst>
          </p:cNvPr>
          <p:cNvSpPr txBox="1"/>
          <p:nvPr/>
        </p:nvSpPr>
        <p:spPr>
          <a:xfrm>
            <a:off x="1380226" y="2295156"/>
            <a:ext cx="9782355" cy="1015663"/>
          </a:xfrm>
          <a:prstGeom prst="rect">
            <a:avLst/>
          </a:prstGeom>
          <a:noFill/>
        </p:spPr>
        <p:txBody>
          <a:bodyPr wrap="square" rtlCol="0">
            <a:spAutoFit/>
          </a:bodyPr>
          <a:lstStyle/>
          <a:p>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difference is that a class diagram represents an abstract model consisting of classes and their relationships. However, an object diagram represents an instance at a particular moment, which is concrete in nature.</a:t>
            </a: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xmlns="" id="{92E94312-B7E2-9A57-73E5-A61D7339180C}"/>
              </a:ext>
            </a:extLst>
          </p:cNvPr>
          <p:cNvSpPr txBox="1"/>
          <p:nvPr/>
        </p:nvSpPr>
        <p:spPr>
          <a:xfrm>
            <a:off x="1380225" y="3310819"/>
            <a:ext cx="9782355" cy="707886"/>
          </a:xfrm>
          <a:prstGeom prst="rect">
            <a:avLst/>
          </a:prstGeom>
          <a:noFill/>
        </p:spPr>
        <p:txBody>
          <a:bodyPr wrap="square" rtlCol="0">
            <a:spAutoFit/>
          </a:bodyPr>
          <a:lstStyle/>
          <a:p>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It means the object diagram is closer to the actual system behavior. The purpose is to capture the static view of a system at a particular moment.</a:t>
            </a: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xmlns="" id="{F4B2B4F3-DA47-5310-6EC5-328CD7B5E1A7}"/>
              </a:ext>
            </a:extLst>
          </p:cNvPr>
          <p:cNvSpPr txBox="1"/>
          <p:nvPr/>
        </p:nvSpPr>
        <p:spPr>
          <a:xfrm>
            <a:off x="1380224" y="4478863"/>
            <a:ext cx="9782355" cy="1323439"/>
          </a:xfrm>
          <a:prstGeom prst="rect">
            <a:avLst/>
          </a:prstGeom>
          <a:noFill/>
        </p:spPr>
        <p:txBody>
          <a:bodyPr wrap="square" rtlCol="0">
            <a:spAutoFit/>
          </a:bodyPr>
          <a:lstStyle/>
          <a:p>
            <a:pPr algn="just">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Forward and reverse engineering.</a:t>
            </a:r>
          </a:p>
          <a:p>
            <a:pPr algn="just">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relationships of a system</a:t>
            </a:r>
          </a:p>
          <a:p>
            <a:pPr algn="just">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Static view of an interaction.</a:t>
            </a:r>
          </a:p>
          <a:p>
            <a:pPr algn="just">
              <a:buFont typeface="Arial" panose="020B0604020202020204" pitchFamily="34" charset="0"/>
              <a:buChar char="•"/>
            </a:pPr>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Understand object behavior and their relationship from practical perspective</a:t>
            </a:r>
          </a:p>
        </p:txBody>
      </p:sp>
      <p:sp>
        <p:nvSpPr>
          <p:cNvPr id="9" name="TextBox 8">
            <a:extLst>
              <a:ext uri="{FF2B5EF4-FFF2-40B4-BE49-F238E27FC236}">
                <a16:creationId xmlns:a16="http://schemas.microsoft.com/office/drawing/2014/main" xmlns="" id="{7A2B1678-7E73-7C5B-B2B7-A519F242BD78}"/>
              </a:ext>
            </a:extLst>
          </p:cNvPr>
          <p:cNvSpPr txBox="1"/>
          <p:nvPr/>
        </p:nvSpPr>
        <p:spPr>
          <a:xfrm>
            <a:off x="1380225" y="4124920"/>
            <a:ext cx="9782355" cy="400110"/>
          </a:xfrm>
          <a:prstGeom prst="rect">
            <a:avLst/>
          </a:prstGeom>
          <a:noFill/>
        </p:spPr>
        <p:txBody>
          <a:bodyPr wrap="square" rtlCol="0">
            <a:spAutoFit/>
          </a:bodyPr>
          <a:lstStyle/>
          <a:p>
            <a:pPr algn="just"/>
            <a:r>
              <a:rPr lang="en-US" sz="2000" b="0" i="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The purpose of the object diagram can be summarized as −</a:t>
            </a:r>
          </a:p>
        </p:txBody>
      </p:sp>
    </p:spTree>
    <p:extLst>
      <p:ext uri="{BB962C8B-B14F-4D97-AF65-F5344CB8AC3E}">
        <p14:creationId xmlns:p14="http://schemas.microsoft.com/office/powerpoint/2010/main" val="1149763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B2A48C5D-F729-655C-9EFA-5D76037A4081}"/>
              </a:ext>
            </a:extLst>
          </p:cNvPr>
          <p:cNvSpPr txBox="1"/>
          <p:nvPr/>
        </p:nvSpPr>
        <p:spPr>
          <a:xfrm>
            <a:off x="1168879" y="1124736"/>
            <a:ext cx="4490050" cy="584775"/>
          </a:xfrm>
          <a:prstGeom prst="rect">
            <a:avLst/>
          </a:prstGeom>
          <a:noFill/>
        </p:spPr>
        <p:txBody>
          <a:bodyPr wrap="square" rtlCol="0">
            <a:spAutoFit/>
          </a:bodyPr>
          <a:lstStyle/>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Class VS Object Diagram</a:t>
            </a:r>
          </a:p>
        </p:txBody>
      </p:sp>
      <p:graphicFrame>
        <p:nvGraphicFramePr>
          <p:cNvPr id="5" name="Table 5">
            <a:extLst>
              <a:ext uri="{FF2B5EF4-FFF2-40B4-BE49-F238E27FC236}">
                <a16:creationId xmlns:a16="http://schemas.microsoft.com/office/drawing/2014/main" xmlns="" id="{ECED9024-1A0A-2521-E983-2DE502D82A39}"/>
              </a:ext>
            </a:extLst>
          </p:cNvPr>
          <p:cNvGraphicFramePr>
            <a:graphicFrameLocks noGrp="1"/>
          </p:cNvGraphicFramePr>
          <p:nvPr>
            <p:extLst>
              <p:ext uri="{D42A27DB-BD31-4B8C-83A1-F6EECF244321}">
                <p14:modId xmlns:p14="http://schemas.microsoft.com/office/powerpoint/2010/main" val="1089170475"/>
              </p:ext>
            </p:extLst>
          </p:nvPr>
        </p:nvGraphicFramePr>
        <p:xfrm>
          <a:off x="1388373" y="2117146"/>
          <a:ext cx="9549922" cy="3323730"/>
        </p:xfrm>
        <a:graphic>
          <a:graphicData uri="http://schemas.openxmlformats.org/drawingml/2006/table">
            <a:tbl>
              <a:tblPr firstRow="1" bandRow="1">
                <a:tableStyleId>{073A0DAA-6AF3-43AB-8588-CEC1D06C72B9}</a:tableStyleId>
              </a:tblPr>
              <a:tblGrid>
                <a:gridCol w="893096">
                  <a:extLst>
                    <a:ext uri="{9D8B030D-6E8A-4147-A177-3AD203B41FA5}">
                      <a16:colId xmlns:a16="http://schemas.microsoft.com/office/drawing/2014/main" xmlns="" val="3843642531"/>
                    </a:ext>
                  </a:extLst>
                </a:gridCol>
                <a:gridCol w="4620461">
                  <a:extLst>
                    <a:ext uri="{9D8B030D-6E8A-4147-A177-3AD203B41FA5}">
                      <a16:colId xmlns:a16="http://schemas.microsoft.com/office/drawing/2014/main" xmlns="" val="1597208490"/>
                    </a:ext>
                  </a:extLst>
                </a:gridCol>
                <a:gridCol w="4036365">
                  <a:extLst>
                    <a:ext uri="{9D8B030D-6E8A-4147-A177-3AD203B41FA5}">
                      <a16:colId xmlns:a16="http://schemas.microsoft.com/office/drawing/2014/main" xmlns="" val="3671576344"/>
                    </a:ext>
                  </a:extLst>
                </a:gridCol>
              </a:tblGrid>
              <a:tr h="413426">
                <a:tc>
                  <a:txBody>
                    <a:bodyPr/>
                    <a:lstStyle/>
                    <a:p>
                      <a:pPr algn="ctr"/>
                      <a:r>
                        <a:rPr lang="en-US" dirty="0"/>
                        <a:t>No.</a:t>
                      </a:r>
                      <a:endParaRPr lang="en-IN" dirty="0"/>
                    </a:p>
                  </a:txBody>
                  <a:tcPr/>
                </a:tc>
                <a:tc>
                  <a:txBody>
                    <a:bodyPr/>
                    <a:lstStyle/>
                    <a:p>
                      <a:pPr algn="ctr"/>
                      <a:r>
                        <a:rPr lang="en-US" dirty="0"/>
                        <a:t>Class Diagram</a:t>
                      </a:r>
                      <a:endParaRPr lang="en-IN" dirty="0"/>
                    </a:p>
                  </a:txBody>
                  <a:tcPr/>
                </a:tc>
                <a:tc>
                  <a:txBody>
                    <a:bodyPr/>
                    <a:lstStyle/>
                    <a:p>
                      <a:pPr algn="ctr"/>
                      <a:r>
                        <a:rPr lang="en-US" dirty="0"/>
                        <a:t>Object Diagram</a:t>
                      </a:r>
                      <a:endParaRPr lang="en-IN" dirty="0"/>
                    </a:p>
                  </a:txBody>
                  <a:tcPr/>
                </a:tc>
                <a:extLst>
                  <a:ext uri="{0D108BD9-81ED-4DB2-BD59-A6C34878D82A}">
                    <a16:rowId xmlns:a16="http://schemas.microsoft.com/office/drawing/2014/main" xmlns="" val="1530263938"/>
                  </a:ext>
                </a:extLst>
              </a:tr>
              <a:tr h="718384">
                <a:tc>
                  <a:txBody>
                    <a:bodyPr/>
                    <a:lstStyle/>
                    <a:p>
                      <a:pPr algn="ctr"/>
                      <a:r>
                        <a:rPr lang="en-US" dirty="0"/>
                        <a:t>1</a:t>
                      </a:r>
                      <a:endParaRPr lang="en-IN" dirty="0"/>
                    </a:p>
                  </a:txBody>
                  <a:tcPr/>
                </a:tc>
                <a:tc>
                  <a:txBody>
                    <a:bodyPr/>
                    <a:lstStyle/>
                    <a:p>
                      <a:r>
                        <a:rPr lang="en-US" sz="1800" b="0" i="0" kern="1200" dirty="0">
                          <a:solidFill>
                            <a:schemeClr val="dk1"/>
                          </a:solidFill>
                          <a:effectLst/>
                          <a:latin typeface="+mn-lt"/>
                          <a:ea typeface="+mn-ea"/>
                          <a:cs typeface="+mn-cs"/>
                        </a:rPr>
                        <a:t>It depicts the static view of a system.</a:t>
                      </a:r>
                      <a:endParaRPr lang="en-IN" dirty="0"/>
                    </a:p>
                  </a:txBody>
                  <a:tcPr/>
                </a:tc>
                <a:tc>
                  <a:txBody>
                    <a:bodyPr/>
                    <a:lstStyle/>
                    <a:p>
                      <a:r>
                        <a:rPr lang="en-US" sz="1800" b="0" i="0" kern="1200" dirty="0">
                          <a:solidFill>
                            <a:schemeClr val="dk1"/>
                          </a:solidFill>
                          <a:effectLst/>
                          <a:latin typeface="+mn-lt"/>
                          <a:ea typeface="+mn-ea"/>
                          <a:cs typeface="+mn-cs"/>
                        </a:rPr>
                        <a:t>It portrays the real-time behavior of a system.</a:t>
                      </a:r>
                      <a:endParaRPr lang="en-IN" dirty="0"/>
                    </a:p>
                  </a:txBody>
                  <a:tcPr/>
                </a:tc>
                <a:extLst>
                  <a:ext uri="{0D108BD9-81ED-4DB2-BD59-A6C34878D82A}">
                    <a16:rowId xmlns:a16="http://schemas.microsoft.com/office/drawing/2014/main" xmlns="" val="4195644438"/>
                  </a:ext>
                </a:extLst>
              </a:tr>
              <a:tr h="755152">
                <a:tc>
                  <a:txBody>
                    <a:bodyPr/>
                    <a:lstStyle/>
                    <a:p>
                      <a:pPr algn="ctr"/>
                      <a:r>
                        <a:rPr lang="en-US" dirty="0"/>
                        <a:t>2</a:t>
                      </a:r>
                      <a:endParaRPr lang="en-IN" dirty="0"/>
                    </a:p>
                  </a:txBody>
                  <a:tcPr/>
                </a:tc>
                <a:tc>
                  <a:txBody>
                    <a:bodyPr/>
                    <a:lstStyle/>
                    <a:p>
                      <a:r>
                        <a:rPr lang="en-US" sz="1800" b="0" i="0" kern="1200" dirty="0">
                          <a:solidFill>
                            <a:schemeClr val="dk1"/>
                          </a:solidFill>
                          <a:effectLst/>
                          <a:latin typeface="+mn-lt"/>
                          <a:ea typeface="+mn-ea"/>
                          <a:cs typeface="+mn-cs"/>
                        </a:rPr>
                        <a:t>Dynamic changes are not included in the class diagram.</a:t>
                      </a:r>
                      <a:endParaRPr lang="en-IN" dirty="0"/>
                    </a:p>
                  </a:txBody>
                  <a:tcPr/>
                </a:tc>
                <a:tc>
                  <a:txBody>
                    <a:bodyPr/>
                    <a:lstStyle/>
                    <a:p>
                      <a:r>
                        <a:rPr lang="en-US" sz="1800" b="0" i="0" kern="1200" dirty="0">
                          <a:solidFill>
                            <a:schemeClr val="dk1"/>
                          </a:solidFill>
                          <a:effectLst/>
                          <a:latin typeface="+mn-lt"/>
                          <a:ea typeface="+mn-ea"/>
                          <a:cs typeface="+mn-cs"/>
                        </a:rPr>
                        <a:t>Dynamic changes are captured in the object diagram.</a:t>
                      </a:r>
                      <a:endParaRPr lang="en-IN" dirty="0"/>
                    </a:p>
                  </a:txBody>
                  <a:tcPr/>
                </a:tc>
                <a:extLst>
                  <a:ext uri="{0D108BD9-81ED-4DB2-BD59-A6C34878D82A}">
                    <a16:rowId xmlns:a16="http://schemas.microsoft.com/office/drawing/2014/main" xmlns="" val="2019652246"/>
                  </a:ext>
                </a:extLst>
              </a:tr>
              <a:tr h="718384">
                <a:tc>
                  <a:txBody>
                    <a:bodyPr/>
                    <a:lstStyle/>
                    <a:p>
                      <a:pPr algn="ctr"/>
                      <a:r>
                        <a:rPr lang="en-US" dirty="0"/>
                        <a:t>3</a:t>
                      </a:r>
                      <a:endParaRPr lang="en-IN" dirty="0"/>
                    </a:p>
                  </a:txBody>
                  <a:tcPr/>
                </a:tc>
                <a:tc>
                  <a:txBody>
                    <a:bodyPr/>
                    <a:lstStyle/>
                    <a:p>
                      <a:r>
                        <a:rPr lang="en-US" sz="1800" b="0" i="0" kern="1200" dirty="0">
                          <a:solidFill>
                            <a:schemeClr val="dk1"/>
                          </a:solidFill>
                          <a:effectLst/>
                          <a:latin typeface="+mn-lt"/>
                          <a:ea typeface="+mn-ea"/>
                          <a:cs typeface="+mn-cs"/>
                        </a:rPr>
                        <a:t>The data values and attributes of an instance are not involved here.</a:t>
                      </a:r>
                      <a:endParaRPr lang="en-IN" dirty="0"/>
                    </a:p>
                  </a:txBody>
                  <a:tcPr/>
                </a:tc>
                <a:tc>
                  <a:txBody>
                    <a:bodyPr/>
                    <a:lstStyle/>
                    <a:p>
                      <a:r>
                        <a:rPr lang="en-US" sz="1800" b="0" i="0" kern="1200" dirty="0">
                          <a:solidFill>
                            <a:schemeClr val="dk1"/>
                          </a:solidFill>
                          <a:effectLst/>
                          <a:latin typeface="+mn-lt"/>
                          <a:ea typeface="+mn-ea"/>
                          <a:cs typeface="+mn-cs"/>
                        </a:rPr>
                        <a:t>It incorporates data values and attributes of an entity.</a:t>
                      </a:r>
                      <a:endParaRPr lang="en-IN" dirty="0"/>
                    </a:p>
                  </a:txBody>
                  <a:tcPr/>
                </a:tc>
                <a:extLst>
                  <a:ext uri="{0D108BD9-81ED-4DB2-BD59-A6C34878D82A}">
                    <a16:rowId xmlns:a16="http://schemas.microsoft.com/office/drawing/2014/main" xmlns="" val="3694592487"/>
                  </a:ext>
                </a:extLst>
              </a:tr>
              <a:tr h="718384">
                <a:tc>
                  <a:txBody>
                    <a:bodyPr/>
                    <a:lstStyle/>
                    <a:p>
                      <a:pPr algn="ctr"/>
                      <a:r>
                        <a:rPr lang="en-US" dirty="0"/>
                        <a:t>4</a:t>
                      </a:r>
                      <a:endParaRPr lang="en-IN" dirty="0"/>
                    </a:p>
                  </a:txBody>
                  <a:tcPr>
                    <a:lnR w="12700" cap="flat" cmpd="sng" algn="ctr">
                      <a:solidFill>
                        <a:schemeClr val="tx1"/>
                      </a:solidFill>
                      <a:prstDash val="solid"/>
                      <a:round/>
                      <a:headEnd type="none" w="med" len="med"/>
                      <a:tailEnd type="none" w="med" len="med"/>
                    </a:lnR>
                  </a:tcPr>
                </a:tc>
                <a:tc>
                  <a:txBody>
                    <a:bodyPr/>
                    <a:lstStyle/>
                    <a:p>
                      <a:r>
                        <a:rPr lang="en-US" sz="1800" b="0" i="0" kern="1200" dirty="0">
                          <a:solidFill>
                            <a:schemeClr val="dk1"/>
                          </a:solidFill>
                          <a:effectLst/>
                          <a:latin typeface="+mn-lt"/>
                          <a:ea typeface="+mn-ea"/>
                          <a:cs typeface="+mn-cs"/>
                        </a:rPr>
                        <a:t>The object behavior is manipulated in the class diagram.</a:t>
                      </a:r>
                      <a:endParaRPr lang="en-IN" dirty="0"/>
                    </a:p>
                  </a:txBody>
                  <a:tcPr>
                    <a:lnL w="12700" cap="flat" cmpd="sng" algn="ctr">
                      <a:solidFill>
                        <a:schemeClr val="tx1"/>
                      </a:solidFill>
                      <a:prstDash val="solid"/>
                      <a:round/>
                      <a:headEnd type="none" w="med" len="med"/>
                      <a:tailEnd type="none" w="med" len="med"/>
                    </a:lnL>
                  </a:tcPr>
                </a:tc>
                <a:tc>
                  <a:txBody>
                    <a:bodyPr/>
                    <a:lstStyle/>
                    <a:p>
                      <a:r>
                        <a:rPr lang="en-US" sz="1800" b="0" i="0" kern="1200" dirty="0">
                          <a:solidFill>
                            <a:schemeClr val="dk1"/>
                          </a:solidFill>
                          <a:effectLst/>
                          <a:latin typeface="+mn-lt"/>
                          <a:ea typeface="+mn-ea"/>
                          <a:cs typeface="+mn-cs"/>
                        </a:rPr>
                        <a:t>Objects are the instances of a class.</a:t>
                      </a:r>
                      <a:endParaRPr lang="en-IN" dirty="0"/>
                    </a:p>
                  </a:txBody>
                  <a:tcPr/>
                </a:tc>
                <a:extLst>
                  <a:ext uri="{0D108BD9-81ED-4DB2-BD59-A6C34878D82A}">
                    <a16:rowId xmlns:a16="http://schemas.microsoft.com/office/drawing/2014/main" xmlns="" val="3928694352"/>
                  </a:ext>
                </a:extLst>
              </a:tr>
            </a:tbl>
          </a:graphicData>
        </a:graphic>
      </p:graphicFrame>
    </p:spTree>
    <p:extLst>
      <p:ext uri="{BB962C8B-B14F-4D97-AF65-F5344CB8AC3E}">
        <p14:creationId xmlns:p14="http://schemas.microsoft.com/office/powerpoint/2010/main" val="11889034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5D538017-F491-28A1-8A0C-386019E8B451}"/>
              </a:ext>
            </a:extLst>
          </p:cNvPr>
          <p:cNvSpPr txBox="1"/>
          <p:nvPr/>
        </p:nvSpPr>
        <p:spPr>
          <a:xfrm>
            <a:off x="651293" y="1309605"/>
            <a:ext cx="2997680" cy="584775"/>
          </a:xfrm>
          <a:prstGeom prst="rect">
            <a:avLst/>
          </a:prstGeom>
          <a:noFill/>
        </p:spPr>
        <p:txBody>
          <a:bodyPr wrap="square" rtlCol="0">
            <a:spAutoFit/>
          </a:bodyPr>
          <a:lstStyle/>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Conclusion</a:t>
            </a:r>
          </a:p>
        </p:txBody>
      </p:sp>
      <p:sp>
        <p:nvSpPr>
          <p:cNvPr id="5" name="TextBox 4">
            <a:extLst>
              <a:ext uri="{FF2B5EF4-FFF2-40B4-BE49-F238E27FC236}">
                <a16:creationId xmlns:a16="http://schemas.microsoft.com/office/drawing/2014/main" xmlns="" id="{AAC3A235-E0E4-4E97-E528-3790408CF66F}"/>
              </a:ext>
            </a:extLst>
          </p:cNvPr>
          <p:cNvSpPr txBox="1"/>
          <p:nvPr/>
        </p:nvSpPr>
        <p:spPr>
          <a:xfrm>
            <a:off x="1104181" y="2092729"/>
            <a:ext cx="9187132" cy="2862322"/>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In conclusion, UML Object Diagram is a powerful tool for software development that allows developers to better understand complex systems and improve communication between team members. By using UML Object Diagrams, developers can create more efficient and effective software that is easier to maintain over time. Furthermore, UML Object Diagrams provide numerous benefits such as improved collaboration, better visualization of system architecture, and increased productivity. As software development continues to evolve, it is essential that developers understand the importance of UML Object Diagrams and how they can be used to create better software.</a:t>
            </a:r>
            <a:endParaRPr lang="en-IN" sz="20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26729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725D9762-CAA1-F369-8B6D-3B3D1BE2460B}"/>
              </a:ext>
            </a:extLst>
          </p:cNvPr>
          <p:cNvSpPr txBox="1"/>
          <p:nvPr/>
        </p:nvSpPr>
        <p:spPr>
          <a:xfrm>
            <a:off x="4360652" y="198415"/>
            <a:ext cx="4653951" cy="769441"/>
          </a:xfrm>
          <a:prstGeom prst="rect">
            <a:avLst/>
          </a:prstGeom>
          <a:noFill/>
        </p:spPr>
        <p:txBody>
          <a:bodyPr wrap="square" rtlCol="0">
            <a:spAutoFit/>
          </a:bodyPr>
          <a:lstStyle/>
          <a:p>
            <a:r>
              <a:rPr lang="en-US" sz="4400"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a:t>
            </a:r>
            <a:r>
              <a:rPr lang="en-US" sz="4400" dirty="0">
                <a:latin typeface="Calibri" panose="020F0502020204030204" pitchFamily="34" charset="0"/>
                <a:ea typeface="Calibri" panose="020F0502020204030204" pitchFamily="34" charset="0"/>
                <a:cs typeface="Calibri" panose="020F0502020204030204" pitchFamily="34" charset="0"/>
              </a:rPr>
              <a:t> </a:t>
            </a:r>
            <a:r>
              <a:rPr lang="en-US" sz="4400"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Diagram</a:t>
            </a:r>
            <a:endParaRPr lang="en-IN" sz="4400"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grpSp>
        <p:nvGrpSpPr>
          <p:cNvPr id="10" name="Group 9">
            <a:extLst>
              <a:ext uri="{FF2B5EF4-FFF2-40B4-BE49-F238E27FC236}">
                <a16:creationId xmlns:a16="http://schemas.microsoft.com/office/drawing/2014/main" xmlns="" id="{7422CF51-0D8D-9B7B-92BA-483EAD5CBF5F}"/>
              </a:ext>
            </a:extLst>
          </p:cNvPr>
          <p:cNvGrpSpPr/>
          <p:nvPr/>
        </p:nvGrpSpPr>
        <p:grpSpPr>
          <a:xfrm>
            <a:off x="1998659" y="922383"/>
            <a:ext cx="2361993" cy="1410785"/>
            <a:chOff x="1985616" y="1189797"/>
            <a:chExt cx="2361993" cy="1410785"/>
          </a:xfrm>
        </p:grpSpPr>
        <p:sp>
          <p:nvSpPr>
            <p:cNvPr id="5" name="TextBox 4">
              <a:extLst>
                <a:ext uri="{FF2B5EF4-FFF2-40B4-BE49-F238E27FC236}">
                  <a16:creationId xmlns:a16="http://schemas.microsoft.com/office/drawing/2014/main" xmlns="" id="{6EC0A621-711E-568B-1421-03EB3D5C9386}"/>
                </a:ext>
              </a:extLst>
            </p:cNvPr>
            <p:cNvSpPr txBox="1"/>
            <p:nvPr/>
          </p:nvSpPr>
          <p:spPr>
            <a:xfrm>
              <a:off x="1985616" y="1708030"/>
              <a:ext cx="2361993"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Introduction to </a:t>
              </a:r>
            </a:p>
            <a:p>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xmlns="" id="{CCD3A916-9138-752D-18BA-4560BA50FF2E}"/>
                </a:ext>
              </a:extLst>
            </p:cNvPr>
            <p:cNvSpPr txBox="1"/>
            <p:nvPr/>
          </p:nvSpPr>
          <p:spPr>
            <a:xfrm>
              <a:off x="2790645" y="1189797"/>
              <a:ext cx="887802"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01</a:t>
              </a:r>
              <a:endParaRPr lang="en-IN" sz="4000" b="1" dirty="0">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xmlns="" id="{AC2B2326-5EE7-8DE5-97E9-1B62CC6DBB2D}"/>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11" name="Group 10">
            <a:extLst>
              <a:ext uri="{FF2B5EF4-FFF2-40B4-BE49-F238E27FC236}">
                <a16:creationId xmlns:a16="http://schemas.microsoft.com/office/drawing/2014/main" xmlns="" id="{53D6B8D6-6314-2F3A-B31E-BABEB2A6A343}"/>
              </a:ext>
            </a:extLst>
          </p:cNvPr>
          <p:cNvGrpSpPr/>
          <p:nvPr/>
        </p:nvGrpSpPr>
        <p:grpSpPr>
          <a:xfrm>
            <a:off x="4373695" y="924876"/>
            <a:ext cx="2336602" cy="1410785"/>
            <a:chOff x="1998315" y="1189797"/>
            <a:chExt cx="2336602" cy="1410785"/>
          </a:xfrm>
        </p:grpSpPr>
        <p:sp>
          <p:nvSpPr>
            <p:cNvPr id="12" name="TextBox 11">
              <a:extLst>
                <a:ext uri="{FF2B5EF4-FFF2-40B4-BE49-F238E27FC236}">
                  <a16:creationId xmlns:a16="http://schemas.microsoft.com/office/drawing/2014/main" xmlns="" id="{C4A74855-6A7E-4775-FAA8-47290C139C01}"/>
                </a:ext>
              </a:extLst>
            </p:cNvPr>
            <p:cNvSpPr txBox="1"/>
            <p:nvPr/>
          </p:nvSpPr>
          <p:spPr>
            <a:xfrm>
              <a:off x="1998315"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How to Draw</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xmlns="" id="{C9404AD9-4B44-A52E-FF22-169484D48D38}"/>
                </a:ext>
              </a:extLst>
            </p:cNvPr>
            <p:cNvSpPr txBox="1"/>
            <p:nvPr/>
          </p:nvSpPr>
          <p:spPr>
            <a:xfrm>
              <a:off x="2713010" y="1189797"/>
              <a:ext cx="887802"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02</a:t>
              </a:r>
              <a:endParaRPr lang="en-IN" sz="4000" b="1" dirty="0">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xmlns="" id="{3554F897-1DFB-D8D7-3FD6-A73A6ED42E19}"/>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15" name="Group 14">
            <a:extLst>
              <a:ext uri="{FF2B5EF4-FFF2-40B4-BE49-F238E27FC236}">
                <a16:creationId xmlns:a16="http://schemas.microsoft.com/office/drawing/2014/main" xmlns="" id="{887E2635-B53A-416C-F5E0-93E90CFC2D57}"/>
              </a:ext>
            </a:extLst>
          </p:cNvPr>
          <p:cNvGrpSpPr/>
          <p:nvPr/>
        </p:nvGrpSpPr>
        <p:grpSpPr>
          <a:xfrm>
            <a:off x="6697244" y="922383"/>
            <a:ext cx="2336602" cy="1410785"/>
            <a:chOff x="1998316" y="1189797"/>
            <a:chExt cx="2336602" cy="1410785"/>
          </a:xfrm>
        </p:grpSpPr>
        <p:sp>
          <p:nvSpPr>
            <p:cNvPr id="16" name="TextBox 15">
              <a:extLst>
                <a:ext uri="{FF2B5EF4-FFF2-40B4-BE49-F238E27FC236}">
                  <a16:creationId xmlns:a16="http://schemas.microsoft.com/office/drawing/2014/main" xmlns="" id="{14DAA8C9-9EE2-570C-4E6F-842C79CD517F}"/>
                </a:ext>
              </a:extLst>
            </p:cNvPr>
            <p:cNvSpPr txBox="1"/>
            <p:nvPr/>
          </p:nvSpPr>
          <p:spPr>
            <a:xfrm>
              <a:off x="1998316"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Example Of</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17" name="TextBox 16">
              <a:extLst>
                <a:ext uri="{FF2B5EF4-FFF2-40B4-BE49-F238E27FC236}">
                  <a16:creationId xmlns:a16="http://schemas.microsoft.com/office/drawing/2014/main" xmlns="" id="{01AA28E4-4AC4-4491-A3B3-D86042A34E58}"/>
                </a:ext>
              </a:extLst>
            </p:cNvPr>
            <p:cNvSpPr txBox="1"/>
            <p:nvPr/>
          </p:nvSpPr>
          <p:spPr>
            <a:xfrm>
              <a:off x="2643229" y="1189797"/>
              <a:ext cx="1184981"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03</a:t>
              </a:r>
              <a:endParaRPr lang="en-IN" sz="4000" b="1" dirty="0">
                <a:effectLst>
                  <a:outerShdw blurRad="38100" dist="38100" dir="2700000" algn="tl">
                    <a:srgbClr val="000000">
                      <a:alpha val="43137"/>
                    </a:srgbClr>
                  </a:outerShdw>
                </a:effectLst>
              </a:endParaRPr>
            </a:p>
          </p:txBody>
        </p:sp>
        <p:cxnSp>
          <p:nvCxnSpPr>
            <p:cNvPr id="18" name="Straight Connector 17">
              <a:extLst>
                <a:ext uri="{FF2B5EF4-FFF2-40B4-BE49-F238E27FC236}">
                  <a16:creationId xmlns:a16="http://schemas.microsoft.com/office/drawing/2014/main" xmlns="" id="{9FB42462-ED32-EE28-F37C-DBEED9945D43}"/>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19" name="Group 18">
            <a:extLst>
              <a:ext uri="{FF2B5EF4-FFF2-40B4-BE49-F238E27FC236}">
                <a16:creationId xmlns:a16="http://schemas.microsoft.com/office/drawing/2014/main" xmlns="" id="{FD13C63F-285E-DC3B-EBC9-A26C96B16537}"/>
              </a:ext>
            </a:extLst>
          </p:cNvPr>
          <p:cNvGrpSpPr/>
          <p:nvPr/>
        </p:nvGrpSpPr>
        <p:grpSpPr>
          <a:xfrm>
            <a:off x="9038083" y="924876"/>
            <a:ext cx="2336602" cy="1410785"/>
            <a:chOff x="1998319" y="1189797"/>
            <a:chExt cx="2336602" cy="1410785"/>
          </a:xfrm>
        </p:grpSpPr>
        <p:sp>
          <p:nvSpPr>
            <p:cNvPr id="20" name="TextBox 19">
              <a:extLst>
                <a:ext uri="{FF2B5EF4-FFF2-40B4-BE49-F238E27FC236}">
                  <a16:creationId xmlns:a16="http://schemas.microsoft.com/office/drawing/2014/main" xmlns="" id="{8C25ACFF-9CFF-A941-F1DB-78478F3DAF3B}"/>
                </a:ext>
              </a:extLst>
            </p:cNvPr>
            <p:cNvSpPr txBox="1"/>
            <p:nvPr/>
          </p:nvSpPr>
          <p:spPr>
            <a:xfrm>
              <a:off x="1998319"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What is UML</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21" name="TextBox 20">
              <a:extLst>
                <a:ext uri="{FF2B5EF4-FFF2-40B4-BE49-F238E27FC236}">
                  <a16:creationId xmlns:a16="http://schemas.microsoft.com/office/drawing/2014/main" xmlns="" id="{027A04BB-048A-A90F-EE1F-F72431F020C0}"/>
                </a:ext>
              </a:extLst>
            </p:cNvPr>
            <p:cNvSpPr txBox="1"/>
            <p:nvPr/>
          </p:nvSpPr>
          <p:spPr>
            <a:xfrm>
              <a:off x="2715152" y="1189797"/>
              <a:ext cx="887803"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04</a:t>
              </a:r>
              <a:endParaRPr lang="en-IN" sz="4000" b="1" dirty="0">
                <a:effectLst>
                  <a:outerShdw blurRad="38100" dist="38100" dir="2700000" algn="tl">
                    <a:srgbClr val="000000">
                      <a:alpha val="43137"/>
                    </a:srgbClr>
                  </a:outerShdw>
                </a:effectLst>
              </a:endParaRPr>
            </a:p>
          </p:txBody>
        </p:sp>
        <p:cxnSp>
          <p:nvCxnSpPr>
            <p:cNvPr id="22" name="Straight Connector 21">
              <a:extLst>
                <a:ext uri="{FF2B5EF4-FFF2-40B4-BE49-F238E27FC236}">
                  <a16:creationId xmlns:a16="http://schemas.microsoft.com/office/drawing/2014/main" xmlns="" id="{87906DA7-9026-15FC-9921-A4D7002ABA68}"/>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23" name="Group 22">
            <a:extLst>
              <a:ext uri="{FF2B5EF4-FFF2-40B4-BE49-F238E27FC236}">
                <a16:creationId xmlns:a16="http://schemas.microsoft.com/office/drawing/2014/main" xmlns="" id="{0426E7EA-5B3E-40D1-ED09-7E5783FE3F58}"/>
              </a:ext>
            </a:extLst>
          </p:cNvPr>
          <p:cNvGrpSpPr/>
          <p:nvPr/>
        </p:nvGrpSpPr>
        <p:grpSpPr>
          <a:xfrm>
            <a:off x="852932" y="2349593"/>
            <a:ext cx="2336602" cy="1410785"/>
            <a:chOff x="1998321" y="1189797"/>
            <a:chExt cx="2336602" cy="1410785"/>
          </a:xfrm>
        </p:grpSpPr>
        <p:sp>
          <p:nvSpPr>
            <p:cNvPr id="24" name="TextBox 23">
              <a:extLst>
                <a:ext uri="{FF2B5EF4-FFF2-40B4-BE49-F238E27FC236}">
                  <a16:creationId xmlns:a16="http://schemas.microsoft.com/office/drawing/2014/main" xmlns="" id="{1FF1B5FB-5524-78E5-411F-35D2857145C0}"/>
                </a:ext>
              </a:extLst>
            </p:cNvPr>
            <p:cNvSpPr txBox="1"/>
            <p:nvPr/>
          </p:nvSpPr>
          <p:spPr>
            <a:xfrm>
              <a:off x="1998321"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Application Of</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xmlns="" id="{42C03E65-5DB3-AE3E-AF37-A95FEB34BED5}"/>
                </a:ext>
              </a:extLst>
            </p:cNvPr>
            <p:cNvSpPr txBox="1"/>
            <p:nvPr/>
          </p:nvSpPr>
          <p:spPr>
            <a:xfrm>
              <a:off x="2764770" y="1189797"/>
              <a:ext cx="881433"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05</a:t>
              </a:r>
              <a:endParaRPr lang="en-IN" sz="4000" b="1" dirty="0">
                <a:effectLst>
                  <a:outerShdw blurRad="38100" dist="38100" dir="2700000" algn="tl">
                    <a:srgbClr val="000000">
                      <a:alpha val="43137"/>
                    </a:srgbClr>
                  </a:outerShdw>
                </a:effectLst>
              </a:endParaRPr>
            </a:p>
          </p:txBody>
        </p:sp>
        <p:cxnSp>
          <p:nvCxnSpPr>
            <p:cNvPr id="26" name="Straight Connector 25">
              <a:extLst>
                <a:ext uri="{FF2B5EF4-FFF2-40B4-BE49-F238E27FC236}">
                  <a16:creationId xmlns:a16="http://schemas.microsoft.com/office/drawing/2014/main" xmlns="" id="{10618105-D2C2-6AF9-F336-5524381FEB77}"/>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27" name="Group 26">
            <a:extLst>
              <a:ext uri="{FF2B5EF4-FFF2-40B4-BE49-F238E27FC236}">
                <a16:creationId xmlns:a16="http://schemas.microsoft.com/office/drawing/2014/main" xmlns="" id="{9546D714-BC60-CF56-65BB-4723AB524DA8}"/>
              </a:ext>
            </a:extLst>
          </p:cNvPr>
          <p:cNvGrpSpPr/>
          <p:nvPr/>
        </p:nvGrpSpPr>
        <p:grpSpPr>
          <a:xfrm>
            <a:off x="3271506" y="2409509"/>
            <a:ext cx="2336602" cy="1410785"/>
            <a:chOff x="1998323" y="1189797"/>
            <a:chExt cx="2336602" cy="1410785"/>
          </a:xfrm>
        </p:grpSpPr>
        <p:sp>
          <p:nvSpPr>
            <p:cNvPr id="28" name="TextBox 27">
              <a:extLst>
                <a:ext uri="{FF2B5EF4-FFF2-40B4-BE49-F238E27FC236}">
                  <a16:creationId xmlns:a16="http://schemas.microsoft.com/office/drawing/2014/main" xmlns="" id="{00285D24-0F7C-D85A-68F7-B7DEB3444259}"/>
                </a:ext>
              </a:extLst>
            </p:cNvPr>
            <p:cNvSpPr txBox="1"/>
            <p:nvPr/>
          </p:nvSpPr>
          <p:spPr>
            <a:xfrm>
              <a:off x="1998323"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Where to Use</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xmlns="" id="{02368B33-0EED-CE09-6CC8-A05A40FA4D08}"/>
                </a:ext>
              </a:extLst>
            </p:cNvPr>
            <p:cNvSpPr txBox="1"/>
            <p:nvPr/>
          </p:nvSpPr>
          <p:spPr>
            <a:xfrm>
              <a:off x="2732007" y="1189797"/>
              <a:ext cx="887803"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06</a:t>
              </a:r>
              <a:endParaRPr lang="en-IN" sz="4000" b="1" dirty="0">
                <a:effectLst>
                  <a:outerShdw blurRad="38100" dist="38100" dir="2700000" algn="tl">
                    <a:srgbClr val="000000">
                      <a:alpha val="43137"/>
                    </a:srgbClr>
                  </a:outerShdw>
                </a:effectLst>
              </a:endParaRPr>
            </a:p>
          </p:txBody>
        </p:sp>
        <p:cxnSp>
          <p:nvCxnSpPr>
            <p:cNvPr id="30" name="Straight Connector 29">
              <a:extLst>
                <a:ext uri="{FF2B5EF4-FFF2-40B4-BE49-F238E27FC236}">
                  <a16:creationId xmlns:a16="http://schemas.microsoft.com/office/drawing/2014/main" xmlns="" id="{EE0F8928-374C-3C3F-39E5-96B872B588F7}"/>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31" name="Group 30">
            <a:extLst>
              <a:ext uri="{FF2B5EF4-FFF2-40B4-BE49-F238E27FC236}">
                <a16:creationId xmlns:a16="http://schemas.microsoft.com/office/drawing/2014/main" xmlns="" id="{7870611E-6027-C44B-BB70-75B411BB434D}"/>
              </a:ext>
            </a:extLst>
          </p:cNvPr>
          <p:cNvGrpSpPr/>
          <p:nvPr/>
        </p:nvGrpSpPr>
        <p:grpSpPr>
          <a:xfrm>
            <a:off x="5710550" y="2463295"/>
            <a:ext cx="2411942" cy="1410785"/>
            <a:chOff x="1960652" y="1189797"/>
            <a:chExt cx="2411942" cy="1410785"/>
          </a:xfrm>
        </p:grpSpPr>
        <p:sp>
          <p:nvSpPr>
            <p:cNvPr id="32" name="TextBox 31">
              <a:extLst>
                <a:ext uri="{FF2B5EF4-FFF2-40B4-BE49-F238E27FC236}">
                  <a16:creationId xmlns:a16="http://schemas.microsoft.com/office/drawing/2014/main" xmlns="" id="{F5080680-61F4-BF4B-CE89-A99B30BC64F1}"/>
                </a:ext>
              </a:extLst>
            </p:cNvPr>
            <p:cNvSpPr txBox="1"/>
            <p:nvPr/>
          </p:nvSpPr>
          <p:spPr>
            <a:xfrm>
              <a:off x="1960652" y="1708030"/>
              <a:ext cx="241194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 </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At Glance</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3" name="TextBox 32">
              <a:extLst>
                <a:ext uri="{FF2B5EF4-FFF2-40B4-BE49-F238E27FC236}">
                  <a16:creationId xmlns:a16="http://schemas.microsoft.com/office/drawing/2014/main" xmlns="" id="{0325EC79-1A7E-D62F-8B7A-54F13CE7F97A}"/>
                </a:ext>
              </a:extLst>
            </p:cNvPr>
            <p:cNvSpPr txBox="1"/>
            <p:nvPr/>
          </p:nvSpPr>
          <p:spPr>
            <a:xfrm>
              <a:off x="2722962" y="1189797"/>
              <a:ext cx="968854"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07</a:t>
              </a:r>
              <a:endParaRPr lang="en-IN" sz="4000" b="1" dirty="0">
                <a:effectLst>
                  <a:outerShdw blurRad="38100" dist="38100" dir="2700000" algn="tl">
                    <a:srgbClr val="000000">
                      <a:alpha val="43137"/>
                    </a:srgbClr>
                  </a:outerShdw>
                </a:effectLst>
              </a:endParaRPr>
            </a:p>
          </p:txBody>
        </p:sp>
        <p:cxnSp>
          <p:nvCxnSpPr>
            <p:cNvPr id="34" name="Straight Connector 33">
              <a:extLst>
                <a:ext uri="{FF2B5EF4-FFF2-40B4-BE49-F238E27FC236}">
                  <a16:creationId xmlns:a16="http://schemas.microsoft.com/office/drawing/2014/main" xmlns="" id="{1A46BF39-49C8-EC40-5D2F-02D2EBF35EED}"/>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35" name="Group 34">
            <a:extLst>
              <a:ext uri="{FF2B5EF4-FFF2-40B4-BE49-F238E27FC236}">
                <a16:creationId xmlns:a16="http://schemas.microsoft.com/office/drawing/2014/main" xmlns="" id="{1DCEB812-CF08-62B7-3559-2038F5833EFB}"/>
              </a:ext>
            </a:extLst>
          </p:cNvPr>
          <p:cNvGrpSpPr/>
          <p:nvPr/>
        </p:nvGrpSpPr>
        <p:grpSpPr>
          <a:xfrm>
            <a:off x="7150921" y="4206654"/>
            <a:ext cx="2494593" cy="1410785"/>
            <a:chOff x="1919332" y="1189797"/>
            <a:chExt cx="2494593" cy="1410785"/>
          </a:xfrm>
        </p:grpSpPr>
        <p:sp>
          <p:nvSpPr>
            <p:cNvPr id="36" name="TextBox 35">
              <a:extLst>
                <a:ext uri="{FF2B5EF4-FFF2-40B4-BE49-F238E27FC236}">
                  <a16:creationId xmlns:a16="http://schemas.microsoft.com/office/drawing/2014/main" xmlns="" id="{CB76994E-0730-3BDE-3FF3-37FAE61BA613}"/>
                </a:ext>
              </a:extLst>
            </p:cNvPr>
            <p:cNvSpPr txBox="1"/>
            <p:nvPr/>
          </p:nvSpPr>
          <p:spPr>
            <a:xfrm>
              <a:off x="1919332" y="1708030"/>
              <a:ext cx="2494593"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Modeling Object</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Structure</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xmlns="" id="{C4DB9B85-231A-A4FE-3FF8-342A37C629FD}"/>
                </a:ext>
              </a:extLst>
            </p:cNvPr>
            <p:cNvSpPr txBox="1"/>
            <p:nvPr/>
          </p:nvSpPr>
          <p:spPr>
            <a:xfrm>
              <a:off x="2747516" y="1189797"/>
              <a:ext cx="955891"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11</a:t>
              </a:r>
              <a:endParaRPr lang="en-IN" sz="4000" b="1" dirty="0">
                <a:effectLst>
                  <a:outerShdw blurRad="38100" dist="38100" dir="2700000" algn="tl">
                    <a:srgbClr val="000000">
                      <a:alpha val="43137"/>
                    </a:srgbClr>
                  </a:outerShdw>
                </a:effectLst>
              </a:endParaRPr>
            </a:p>
          </p:txBody>
        </p:sp>
        <p:cxnSp>
          <p:nvCxnSpPr>
            <p:cNvPr id="38" name="Straight Connector 37">
              <a:extLst>
                <a:ext uri="{FF2B5EF4-FFF2-40B4-BE49-F238E27FC236}">
                  <a16:creationId xmlns:a16="http://schemas.microsoft.com/office/drawing/2014/main" xmlns="" id="{324E9283-A1DE-B69B-96A4-8604DED5B604}"/>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39" name="Group 38">
            <a:extLst>
              <a:ext uri="{FF2B5EF4-FFF2-40B4-BE49-F238E27FC236}">
                <a16:creationId xmlns:a16="http://schemas.microsoft.com/office/drawing/2014/main" xmlns="" id="{83149A3B-9757-BD1E-EC88-E41B8EB94DF8}"/>
              </a:ext>
            </a:extLst>
          </p:cNvPr>
          <p:cNvGrpSpPr/>
          <p:nvPr/>
        </p:nvGrpSpPr>
        <p:grpSpPr>
          <a:xfrm>
            <a:off x="8224934" y="2447972"/>
            <a:ext cx="3006529" cy="1410785"/>
            <a:chOff x="1663359" y="1189797"/>
            <a:chExt cx="3006529" cy="1410785"/>
          </a:xfrm>
        </p:grpSpPr>
        <p:sp>
          <p:nvSpPr>
            <p:cNvPr id="40" name="TextBox 39">
              <a:extLst>
                <a:ext uri="{FF2B5EF4-FFF2-40B4-BE49-F238E27FC236}">
                  <a16:creationId xmlns:a16="http://schemas.microsoft.com/office/drawing/2014/main" xmlns="" id="{89EBB96E-DF51-2417-F102-6E51C18CC6FF}"/>
                </a:ext>
              </a:extLst>
            </p:cNvPr>
            <p:cNvSpPr txBox="1"/>
            <p:nvPr/>
          </p:nvSpPr>
          <p:spPr>
            <a:xfrm>
              <a:off x="1663359" y="1708030"/>
              <a:ext cx="3006529"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At a Glance Example</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41" name="TextBox 40">
              <a:extLst>
                <a:ext uri="{FF2B5EF4-FFF2-40B4-BE49-F238E27FC236}">
                  <a16:creationId xmlns:a16="http://schemas.microsoft.com/office/drawing/2014/main" xmlns="" id="{4352B606-A728-A626-5276-6ED2221F74C2}"/>
                </a:ext>
              </a:extLst>
            </p:cNvPr>
            <p:cNvSpPr txBox="1"/>
            <p:nvPr/>
          </p:nvSpPr>
          <p:spPr>
            <a:xfrm>
              <a:off x="2670705" y="1189797"/>
              <a:ext cx="938487"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08</a:t>
              </a:r>
              <a:endParaRPr lang="en-IN" sz="4000" b="1" dirty="0">
                <a:effectLst>
                  <a:outerShdw blurRad="38100" dist="38100" dir="2700000" algn="tl">
                    <a:srgbClr val="000000">
                      <a:alpha val="43137"/>
                    </a:srgbClr>
                  </a:outerShdw>
                </a:effectLst>
              </a:endParaRPr>
            </a:p>
          </p:txBody>
        </p:sp>
        <p:cxnSp>
          <p:nvCxnSpPr>
            <p:cNvPr id="42" name="Straight Connector 41">
              <a:extLst>
                <a:ext uri="{FF2B5EF4-FFF2-40B4-BE49-F238E27FC236}">
                  <a16:creationId xmlns:a16="http://schemas.microsoft.com/office/drawing/2014/main" xmlns="" id="{5ABE802E-A12E-94A7-94A5-466A56FFB720}"/>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2" name="Group 1">
            <a:extLst>
              <a:ext uri="{FF2B5EF4-FFF2-40B4-BE49-F238E27FC236}">
                <a16:creationId xmlns:a16="http://schemas.microsoft.com/office/drawing/2014/main" xmlns="" id="{8ADB6B57-67B7-FBD6-4A87-4CDD4F5F7CCA}"/>
              </a:ext>
            </a:extLst>
          </p:cNvPr>
          <p:cNvGrpSpPr/>
          <p:nvPr/>
        </p:nvGrpSpPr>
        <p:grpSpPr>
          <a:xfrm>
            <a:off x="4590800" y="4147809"/>
            <a:ext cx="2336602" cy="1410785"/>
            <a:chOff x="1998321" y="1189797"/>
            <a:chExt cx="2336602" cy="1410785"/>
          </a:xfrm>
        </p:grpSpPr>
        <p:sp>
          <p:nvSpPr>
            <p:cNvPr id="3" name="TextBox 2">
              <a:extLst>
                <a:ext uri="{FF2B5EF4-FFF2-40B4-BE49-F238E27FC236}">
                  <a16:creationId xmlns:a16="http://schemas.microsoft.com/office/drawing/2014/main" xmlns="" id="{CBFF8E6C-56DD-A944-432B-D0FBEA78074C}"/>
                </a:ext>
              </a:extLst>
            </p:cNvPr>
            <p:cNvSpPr txBox="1"/>
            <p:nvPr/>
          </p:nvSpPr>
          <p:spPr>
            <a:xfrm>
              <a:off x="1998321" y="1708030"/>
              <a:ext cx="2336602"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Purpose  Of</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xmlns="" id="{D26E3B28-E256-E5DC-B0BF-FF55540420B5}"/>
                </a:ext>
              </a:extLst>
            </p:cNvPr>
            <p:cNvSpPr txBox="1"/>
            <p:nvPr/>
          </p:nvSpPr>
          <p:spPr>
            <a:xfrm>
              <a:off x="2764770" y="1189797"/>
              <a:ext cx="881433"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10</a:t>
              </a:r>
              <a:endParaRPr lang="en-IN" sz="4000" b="1" dirty="0">
                <a:effectLst>
                  <a:outerShdw blurRad="38100" dist="38100" dir="2700000" algn="tl">
                    <a:srgbClr val="000000">
                      <a:alpha val="43137"/>
                    </a:srgbClr>
                  </a:outerShdw>
                </a:effectLst>
              </a:endParaRPr>
            </a:p>
          </p:txBody>
        </p:sp>
        <p:cxnSp>
          <p:nvCxnSpPr>
            <p:cNvPr id="8" name="Straight Connector 7">
              <a:extLst>
                <a:ext uri="{FF2B5EF4-FFF2-40B4-BE49-F238E27FC236}">
                  <a16:creationId xmlns:a16="http://schemas.microsoft.com/office/drawing/2014/main" xmlns="" id="{9E85E01F-6D3A-A81A-77CA-65078D9D2FAA}"/>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43" name="Group 42">
            <a:extLst>
              <a:ext uri="{FF2B5EF4-FFF2-40B4-BE49-F238E27FC236}">
                <a16:creationId xmlns:a16="http://schemas.microsoft.com/office/drawing/2014/main" xmlns="" id="{D4AEB77F-D13B-D0DD-78A3-27F37D7FD7E2}"/>
              </a:ext>
            </a:extLst>
          </p:cNvPr>
          <p:cNvGrpSpPr/>
          <p:nvPr/>
        </p:nvGrpSpPr>
        <p:grpSpPr>
          <a:xfrm>
            <a:off x="1731151" y="4206654"/>
            <a:ext cx="2763577" cy="1410785"/>
            <a:chOff x="1784838" y="1189797"/>
            <a:chExt cx="2763577" cy="1410785"/>
          </a:xfrm>
        </p:grpSpPr>
        <p:sp>
          <p:nvSpPr>
            <p:cNvPr id="44" name="TextBox 43">
              <a:extLst>
                <a:ext uri="{FF2B5EF4-FFF2-40B4-BE49-F238E27FC236}">
                  <a16:creationId xmlns:a16="http://schemas.microsoft.com/office/drawing/2014/main" xmlns="" id="{AF17FFCF-13BB-2421-FDB0-4999E80AD0EC}"/>
                </a:ext>
              </a:extLst>
            </p:cNvPr>
            <p:cNvSpPr txBox="1"/>
            <p:nvPr/>
          </p:nvSpPr>
          <p:spPr>
            <a:xfrm>
              <a:off x="1784838" y="1708030"/>
              <a:ext cx="2763577" cy="892552"/>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 VS</a:t>
              </a:r>
            </a:p>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Class Diagram</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45" name="TextBox 44">
              <a:extLst>
                <a:ext uri="{FF2B5EF4-FFF2-40B4-BE49-F238E27FC236}">
                  <a16:creationId xmlns:a16="http://schemas.microsoft.com/office/drawing/2014/main" xmlns="" id="{44DA16E3-D87A-A007-B6C4-01C03E2C1EA9}"/>
                </a:ext>
              </a:extLst>
            </p:cNvPr>
            <p:cNvSpPr txBox="1"/>
            <p:nvPr/>
          </p:nvSpPr>
          <p:spPr>
            <a:xfrm>
              <a:off x="2670705" y="1189797"/>
              <a:ext cx="938487"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09</a:t>
              </a:r>
              <a:endParaRPr lang="en-IN" sz="4000" b="1" dirty="0">
                <a:effectLst>
                  <a:outerShdw blurRad="38100" dist="38100" dir="2700000" algn="tl">
                    <a:srgbClr val="000000">
                      <a:alpha val="43137"/>
                    </a:srgbClr>
                  </a:outerShdw>
                </a:effectLst>
              </a:endParaRPr>
            </a:p>
          </p:txBody>
        </p:sp>
        <p:cxnSp>
          <p:nvCxnSpPr>
            <p:cNvPr id="46" name="Straight Connector 45">
              <a:extLst>
                <a:ext uri="{FF2B5EF4-FFF2-40B4-BE49-F238E27FC236}">
                  <a16:creationId xmlns:a16="http://schemas.microsoft.com/office/drawing/2014/main" xmlns="" id="{3C375957-1AEB-8B90-353D-4597F99136F4}"/>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grpSp>
        <p:nvGrpSpPr>
          <p:cNvPr id="47" name="Group 46">
            <a:extLst>
              <a:ext uri="{FF2B5EF4-FFF2-40B4-BE49-F238E27FC236}">
                <a16:creationId xmlns:a16="http://schemas.microsoft.com/office/drawing/2014/main" xmlns="" id="{C1A609DD-0C4D-756A-7C09-8F53C277862A}"/>
              </a:ext>
            </a:extLst>
          </p:cNvPr>
          <p:cNvGrpSpPr/>
          <p:nvPr/>
        </p:nvGrpSpPr>
        <p:grpSpPr>
          <a:xfrm>
            <a:off x="9833423" y="4295890"/>
            <a:ext cx="1694696" cy="1010676"/>
            <a:chOff x="2319276" y="1189797"/>
            <a:chExt cx="1694696" cy="1010676"/>
          </a:xfrm>
        </p:grpSpPr>
        <p:sp>
          <p:nvSpPr>
            <p:cNvPr id="48" name="TextBox 47">
              <a:extLst>
                <a:ext uri="{FF2B5EF4-FFF2-40B4-BE49-F238E27FC236}">
                  <a16:creationId xmlns:a16="http://schemas.microsoft.com/office/drawing/2014/main" xmlns="" id="{502D5E76-BAE4-5B97-820A-E9FCCB03FB90}"/>
                </a:ext>
              </a:extLst>
            </p:cNvPr>
            <p:cNvSpPr txBox="1"/>
            <p:nvPr/>
          </p:nvSpPr>
          <p:spPr>
            <a:xfrm>
              <a:off x="2319276" y="1708030"/>
              <a:ext cx="1694696" cy="492443"/>
            </a:xfrm>
            <a:prstGeom prst="rect">
              <a:avLst/>
            </a:prstGeom>
            <a:noFill/>
          </p:spPr>
          <p:txBody>
            <a:bodyPr wrap="none" rtlCol="0">
              <a:spAutoFit/>
            </a:bodyPr>
            <a:lstStyle/>
            <a:p>
              <a:pPr algn="ctr"/>
              <a:r>
                <a:rPr lang="en-US"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Conclusion</a:t>
              </a:r>
              <a:endParaRPr lang="en-IN" sz="2600" b="1"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49" name="TextBox 48">
              <a:extLst>
                <a:ext uri="{FF2B5EF4-FFF2-40B4-BE49-F238E27FC236}">
                  <a16:creationId xmlns:a16="http://schemas.microsoft.com/office/drawing/2014/main" xmlns="" id="{F5ED01E3-014E-CA3A-056A-14F10861FEC0}"/>
                </a:ext>
              </a:extLst>
            </p:cNvPr>
            <p:cNvSpPr txBox="1"/>
            <p:nvPr/>
          </p:nvSpPr>
          <p:spPr>
            <a:xfrm>
              <a:off x="2747516" y="1189797"/>
              <a:ext cx="955891" cy="707886"/>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rPr>
                <a:t>12</a:t>
              </a:r>
              <a:endParaRPr lang="en-IN" sz="4000" b="1" dirty="0">
                <a:effectLst>
                  <a:outerShdw blurRad="38100" dist="38100" dir="2700000" algn="tl">
                    <a:srgbClr val="000000">
                      <a:alpha val="43137"/>
                    </a:srgbClr>
                  </a:outerShdw>
                </a:effectLst>
              </a:endParaRPr>
            </a:p>
          </p:txBody>
        </p:sp>
        <p:cxnSp>
          <p:nvCxnSpPr>
            <p:cNvPr id="50" name="Straight Connector 49">
              <a:extLst>
                <a:ext uri="{FF2B5EF4-FFF2-40B4-BE49-F238E27FC236}">
                  <a16:creationId xmlns:a16="http://schemas.microsoft.com/office/drawing/2014/main" xmlns="" id="{BACFF301-6517-B9A9-0DE2-F976845C5642}"/>
                </a:ext>
              </a:extLst>
            </p:cNvPr>
            <p:cNvCxnSpPr>
              <a:cxnSpLocks/>
            </p:cNvCxnSpPr>
            <p:nvPr/>
          </p:nvCxnSpPr>
          <p:spPr>
            <a:xfrm>
              <a:off x="2662328" y="1784371"/>
              <a:ext cx="887803" cy="0"/>
            </a:xfrm>
            <a:prstGeom prst="line">
              <a:avLst/>
            </a:prstGeom>
            <a:ln w="38100">
              <a:solidFill>
                <a:schemeClr val="bg2">
                  <a:lumMod val="75000"/>
                </a:schemeClr>
              </a:solidFill>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3049188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C07D3F-89C2-B1A1-14D0-56190DD7A3C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xmlns="" id="{AC378C40-2B98-124D-891D-C89F6D2FDB0D}"/>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797130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Introduction to 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xmlns="" id="{163847B4-4765-3862-FFAE-E5E14A76C7F0}"/>
              </a:ext>
            </a:extLst>
          </p:cNvPr>
          <p:cNvSpPr txBox="1"/>
          <p:nvPr/>
        </p:nvSpPr>
        <p:spPr>
          <a:xfrm>
            <a:off x="1177505" y="1932312"/>
            <a:ext cx="10666563" cy="1631216"/>
          </a:xfrm>
          <a:prstGeom prst="rect">
            <a:avLst/>
          </a:prstGeom>
          <a:noFill/>
        </p:spPr>
        <p:txBody>
          <a:bodyPr wrap="square" rtlCol="0">
            <a:spAutoFit/>
          </a:bodyPr>
          <a:lstStyle/>
          <a:p>
            <a:r>
              <a:rPr lang="en-US" sz="2000" b="0" i="0" dirty="0">
                <a:solidFill>
                  <a:schemeClr val="tx1">
                    <a:lumMod val="9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An object diagram is a structural diagram used in software development and system modeling to visualize the static structure of a system at a particular point in time. It belongs to the Unified Modeling Language (UML) and provides a detailed representation of the objects and their relationships within a system or a specific scenario. Object diagrams are useful for understanding how objects interact and collaborate to accomplish specific tasks within the system.</a:t>
            </a:r>
            <a:endParaRPr lang="en-IN" sz="2000" dirty="0">
              <a:solidFill>
                <a:schemeClr val="tx1">
                  <a:lumMod val="9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xmlns="" id="{274374DC-B66B-4DA0-F28D-5233AAFE2ADC}"/>
              </a:ext>
            </a:extLst>
          </p:cNvPr>
          <p:cNvSpPr txBox="1"/>
          <p:nvPr/>
        </p:nvSpPr>
        <p:spPr>
          <a:xfrm>
            <a:off x="1177504" y="3655190"/>
            <a:ext cx="10666563" cy="1323439"/>
          </a:xfrm>
          <a:prstGeom prst="rect">
            <a:avLst/>
          </a:prstGeom>
          <a:noFill/>
        </p:spPr>
        <p:txBody>
          <a:bodyPr wrap="square" rtlCol="0">
            <a:spAutoFit/>
          </a:bodyPr>
          <a:lstStyle/>
          <a:p>
            <a:r>
              <a:rPr lang="en-US" sz="2000" b="0" i="0" dirty="0">
                <a:solidFill>
                  <a:schemeClr val="tx1">
                    <a:lumMod val="9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In an object diagram, objects are represented as individual instances of classes, and their attributes and relationships are shown with specific values. These diagrams are particularly useful for visualizing and understanding how objects collaborate and interact with each other within a system or a specific use case.</a:t>
            </a:r>
            <a:endParaRPr lang="en-IN" sz="2000" dirty="0">
              <a:solidFill>
                <a:schemeClr val="tx1">
                  <a:lumMod val="95000"/>
                </a:schemeClr>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0136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5" y="427951"/>
            <a:ext cx="2997680" cy="1077218"/>
          </a:xfrm>
          <a:prstGeom prst="rect">
            <a:avLst/>
          </a:prstGeom>
          <a:noFill/>
        </p:spPr>
        <p:txBody>
          <a:bodyPr wrap="square" rtlCol="0">
            <a:spAutoFit/>
          </a:bodyPr>
          <a:lstStyle/>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What is UML 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p:cNvSpPr txBox="1"/>
          <p:nvPr/>
        </p:nvSpPr>
        <p:spPr>
          <a:xfrm>
            <a:off x="1177505" y="1505169"/>
            <a:ext cx="10317809" cy="1631216"/>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UML, which stands for </a:t>
            </a:r>
            <a:r>
              <a:rPr lang="en-US" sz="2000" dirty="0">
                <a:solidFill>
                  <a:schemeClr val="bg2">
                    <a:lumMod val="50000"/>
                  </a:schemeClr>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(Unified Modeling Language), </a:t>
            </a: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is a way to visually represent the architecture, design, and implementation of complex software systems. When you’re writing code, there are thousands of lines in an application, and it’s difficult to keep track of the relationships and hierarchies within a software system. UML diagrams divide that software system into components and subcomponents.</a:t>
            </a:r>
          </a:p>
        </p:txBody>
      </p:sp>
      <p:sp>
        <p:nvSpPr>
          <p:cNvPr id="6" name="TextBox 5"/>
          <p:cNvSpPr txBox="1"/>
          <p:nvPr/>
        </p:nvSpPr>
        <p:spPr>
          <a:xfrm>
            <a:off x="1177505" y="3233535"/>
            <a:ext cx="4885055" cy="461665"/>
          </a:xfrm>
          <a:prstGeom prst="rect">
            <a:avLst/>
          </a:prstGeom>
          <a:noFill/>
        </p:spPr>
        <p:txBody>
          <a:bodyPr wrap="none" rtlCol="0">
            <a:spAutoFit/>
          </a:bodyPr>
          <a:lstStyle/>
          <a:p>
            <a:r>
              <a:rPr lang="en-US" sz="2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Why Should you Use UML Diagrams?</a:t>
            </a:r>
          </a:p>
        </p:txBody>
      </p:sp>
      <p:sp>
        <p:nvSpPr>
          <p:cNvPr id="7" name="TextBox 6"/>
          <p:cNvSpPr txBox="1"/>
          <p:nvPr/>
        </p:nvSpPr>
        <p:spPr>
          <a:xfrm>
            <a:off x="1177505" y="3695200"/>
            <a:ext cx="10317809" cy="1015663"/>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UML is a standardized modeling language that can be used across different programming languages and development processes, so the majority of software developers will understand it and be able to apply it to their work.</a:t>
            </a:r>
          </a:p>
        </p:txBody>
      </p:sp>
      <p:sp>
        <p:nvSpPr>
          <p:cNvPr id="8" name="TextBox 7"/>
          <p:cNvSpPr txBox="1"/>
          <p:nvPr/>
        </p:nvSpPr>
        <p:spPr>
          <a:xfrm>
            <a:off x="1177505" y="4710863"/>
            <a:ext cx="9050711" cy="1323439"/>
          </a:xfrm>
          <a:prstGeom prst="rect">
            <a:avLst/>
          </a:prstGeom>
          <a:noFill/>
        </p:spPr>
        <p:txBody>
          <a:bodyPr wrap="square" rtlCol="0">
            <a:spAutoFit/>
          </a:bodyPr>
          <a:lstStyle/>
          <a:p>
            <a:pPr marL="342900" indent="-342900">
              <a:buFont typeface="Wingdings" panose="05000000000000000000" pitchFamily="2" charset="2"/>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Bring new team members or developers switching teams up to speed quickly</a:t>
            </a:r>
          </a:p>
          <a:p>
            <a:pPr marL="342900" indent="-342900">
              <a:buFont typeface="Wingdings" panose="05000000000000000000" pitchFamily="2" charset="2"/>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Navigate source code.</a:t>
            </a:r>
          </a:p>
          <a:p>
            <a:pPr marL="342900" indent="-342900">
              <a:buFont typeface="Wingdings" panose="05000000000000000000" pitchFamily="2" charset="2"/>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Plan out new features before any programming takes place.</a:t>
            </a:r>
          </a:p>
          <a:p>
            <a:pPr marL="342900" indent="-342900">
              <a:buFont typeface="Wingdings" panose="05000000000000000000" pitchFamily="2" charset="2"/>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Communicate with technical and non-technical audiences more easily.</a:t>
            </a:r>
          </a:p>
        </p:txBody>
      </p:sp>
    </p:spTree>
    <p:extLst>
      <p:ext uri="{BB962C8B-B14F-4D97-AF65-F5344CB8AC3E}">
        <p14:creationId xmlns:p14="http://schemas.microsoft.com/office/powerpoint/2010/main" val="3847705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UML Diagram</a:t>
            </a:r>
          </a:p>
          <a:p>
            <a:pPr algn="ctr"/>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Types</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p:cNvSpPr txBox="1"/>
          <p:nvPr/>
        </p:nvSpPr>
        <p:spPr>
          <a:xfrm>
            <a:off x="1177505" y="1719886"/>
            <a:ext cx="3705758" cy="461665"/>
          </a:xfrm>
          <a:prstGeom prst="rect">
            <a:avLst/>
          </a:prstGeom>
          <a:noFill/>
        </p:spPr>
        <p:txBody>
          <a:bodyPr wrap="none" rtlCol="0">
            <a:spAutoFit/>
          </a:bodyPr>
          <a:lstStyle/>
          <a:p>
            <a:r>
              <a:rPr lang="en-US" sz="2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Two Types Of UML Diagram</a:t>
            </a:r>
          </a:p>
        </p:txBody>
      </p:sp>
      <p:sp>
        <p:nvSpPr>
          <p:cNvPr id="8" name="TextBox 7"/>
          <p:cNvSpPr txBox="1"/>
          <p:nvPr/>
        </p:nvSpPr>
        <p:spPr>
          <a:xfrm>
            <a:off x="1125311" y="4312904"/>
            <a:ext cx="2462662" cy="461665"/>
          </a:xfrm>
          <a:prstGeom prst="rect">
            <a:avLst/>
          </a:prstGeom>
          <a:noFill/>
        </p:spPr>
        <p:txBody>
          <a:bodyPr wrap="none" rtlCol="0">
            <a:spAutoFit/>
          </a:bodyPr>
          <a:lstStyle/>
          <a:p>
            <a:r>
              <a:rPr lang="en-US"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Behavior Diagram</a:t>
            </a:r>
          </a:p>
        </p:txBody>
      </p:sp>
      <p:sp>
        <p:nvSpPr>
          <p:cNvPr id="9" name="TextBox 8"/>
          <p:cNvSpPr txBox="1"/>
          <p:nvPr/>
        </p:nvSpPr>
        <p:spPr>
          <a:xfrm>
            <a:off x="1125311" y="2216606"/>
            <a:ext cx="2583721" cy="461665"/>
          </a:xfrm>
          <a:prstGeom prst="rect">
            <a:avLst/>
          </a:prstGeom>
          <a:noFill/>
        </p:spPr>
        <p:txBody>
          <a:bodyPr wrap="none" rtlCol="0">
            <a:spAutoFit/>
          </a:bodyPr>
          <a:lstStyle/>
          <a:p>
            <a:r>
              <a:rPr lang="en-US"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Structural Diagram</a:t>
            </a:r>
          </a:p>
        </p:txBody>
      </p:sp>
      <p:sp>
        <p:nvSpPr>
          <p:cNvPr id="10" name="TextBox 9"/>
          <p:cNvSpPr txBox="1"/>
          <p:nvPr/>
        </p:nvSpPr>
        <p:spPr>
          <a:xfrm>
            <a:off x="1177505" y="2652145"/>
            <a:ext cx="10566004" cy="1631216"/>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 structure diagram is a conceptual modeling tool used to document the different structures that make up a system such as a database or an application. It shows the hierarchy or structure of the different components or modules of the system and shows how they connect and interact with each other. It is a tool used to guide developers to ensure that all parts of the system work as intended in relation to all the other parts.</a:t>
            </a:r>
          </a:p>
        </p:txBody>
      </p:sp>
      <p:sp>
        <p:nvSpPr>
          <p:cNvPr id="12" name="TextBox 11"/>
          <p:cNvSpPr txBox="1"/>
          <p:nvPr/>
        </p:nvSpPr>
        <p:spPr>
          <a:xfrm>
            <a:off x="1125311" y="4718900"/>
            <a:ext cx="10566004" cy="1015663"/>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Behavioral diagrams portray a dynamic view of a system or the behavior of a system, which describes the functioning of the system. It includes use case diagrams, state diagrams, and activity diagrams. It defines the interaction within the system.</a:t>
            </a:r>
          </a:p>
        </p:txBody>
      </p:sp>
    </p:spTree>
    <p:extLst>
      <p:ext uri="{BB962C8B-B14F-4D97-AF65-F5344CB8AC3E}">
        <p14:creationId xmlns:p14="http://schemas.microsoft.com/office/powerpoint/2010/main" val="508639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3162" y="1200168"/>
            <a:ext cx="8666312" cy="5210421"/>
          </a:xfrm>
          <a:prstGeom prst="rect">
            <a:avLst/>
          </a:prstGeom>
        </p:spPr>
      </p:pic>
      <p:sp>
        <p:nvSpPr>
          <p:cNvPr id="5" name="TextBox 4">
            <a:extLst>
              <a:ext uri="{FF2B5EF4-FFF2-40B4-BE49-F238E27FC236}">
                <a16:creationId xmlns:a16="http://schemas.microsoft.com/office/drawing/2014/main" xmlns="" id="{87F847C4-24DD-C359-B6F9-5A44499EE2B2}"/>
              </a:ext>
            </a:extLst>
          </p:cNvPr>
          <p:cNvSpPr txBox="1"/>
          <p:nvPr/>
        </p:nvSpPr>
        <p:spPr>
          <a:xfrm>
            <a:off x="1255883" y="512039"/>
            <a:ext cx="2997680" cy="584775"/>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UML Diagram</a:t>
            </a:r>
          </a:p>
        </p:txBody>
      </p:sp>
    </p:spTree>
    <p:extLst>
      <p:ext uri="{BB962C8B-B14F-4D97-AF65-F5344CB8AC3E}">
        <p14:creationId xmlns:p14="http://schemas.microsoft.com/office/powerpoint/2010/main" val="1007376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How to Draw</a:t>
            </a:r>
          </a:p>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3" name="TextBox 2"/>
          <p:cNvSpPr txBox="1"/>
          <p:nvPr/>
        </p:nvSpPr>
        <p:spPr>
          <a:xfrm>
            <a:off x="1177505" y="1867989"/>
            <a:ext cx="10592129" cy="707886"/>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We have already discussed that an object diagram is an instance of a class diagram. It implies that an object diagram consists of instances of things used in a class diagram.</a:t>
            </a:r>
          </a:p>
        </p:txBody>
      </p:sp>
      <p:sp>
        <p:nvSpPr>
          <p:cNvPr id="4" name="TextBox 3"/>
          <p:cNvSpPr txBox="1"/>
          <p:nvPr/>
        </p:nvSpPr>
        <p:spPr>
          <a:xfrm>
            <a:off x="1177505" y="2836844"/>
            <a:ext cx="10592129" cy="1015663"/>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 both diagrams are made of same basic elements but in different form. In class diagram elements are in abstract form to represent the blue print and in object diagram the elements are in concrete form to represent the real world object.</a:t>
            </a:r>
          </a:p>
        </p:txBody>
      </p:sp>
      <p:sp>
        <p:nvSpPr>
          <p:cNvPr id="5" name="TextBox 4"/>
          <p:cNvSpPr txBox="1"/>
          <p:nvPr/>
        </p:nvSpPr>
        <p:spPr>
          <a:xfrm>
            <a:off x="1177505" y="4113476"/>
            <a:ext cx="10476411" cy="1015663"/>
          </a:xfrm>
          <a:prstGeom prst="rect">
            <a:avLst/>
          </a:prstGeom>
          <a:noFill/>
        </p:spPr>
        <p:txBody>
          <a:bodyPr wrap="square" rtlCol="0">
            <a:spAutoFit/>
          </a:bodyPr>
          <a:lstStyle/>
          <a:p>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To capture a particular system, numbers of class diagrams are limited. However, if we consider object diagrams then we can have unlimited number of instances, which are unique in nature. Only those instances are considered, which have an impact on the system.</a:t>
            </a:r>
          </a:p>
        </p:txBody>
      </p:sp>
    </p:spTree>
    <p:extLst>
      <p:ext uri="{BB962C8B-B14F-4D97-AF65-F5344CB8AC3E}">
        <p14:creationId xmlns:p14="http://schemas.microsoft.com/office/powerpoint/2010/main" val="2614752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Example of</a:t>
            </a:r>
          </a:p>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grpSp>
        <p:nvGrpSpPr>
          <p:cNvPr id="55" name="Group 54"/>
          <p:cNvGrpSpPr/>
          <p:nvPr/>
        </p:nvGrpSpPr>
        <p:grpSpPr>
          <a:xfrm>
            <a:off x="1639302" y="1928903"/>
            <a:ext cx="7562435" cy="3904212"/>
            <a:chOff x="2096502" y="1615394"/>
            <a:chExt cx="7562435" cy="3904212"/>
          </a:xfrm>
        </p:grpSpPr>
        <p:grpSp>
          <p:nvGrpSpPr>
            <p:cNvPr id="30" name="Group 29">
              <a:extLst>
                <a:ext uri="{FF2B5EF4-FFF2-40B4-BE49-F238E27FC236}">
                  <a16:creationId xmlns:a16="http://schemas.microsoft.com/office/drawing/2014/main" xmlns="" id="{ECAFF5DB-7269-04D2-7E17-3CAA2AF8238E}"/>
                </a:ext>
              </a:extLst>
            </p:cNvPr>
            <p:cNvGrpSpPr/>
            <p:nvPr/>
          </p:nvGrpSpPr>
          <p:grpSpPr>
            <a:xfrm>
              <a:off x="2096502" y="1615394"/>
              <a:ext cx="1337094" cy="1015663"/>
              <a:chOff x="2096502" y="1615394"/>
              <a:chExt cx="1337094" cy="1015663"/>
            </a:xfrm>
          </p:grpSpPr>
          <p:sp>
            <p:nvSpPr>
              <p:cNvPr id="31" name="Flowchart: Alternate Process 30">
                <a:extLst>
                  <a:ext uri="{FF2B5EF4-FFF2-40B4-BE49-F238E27FC236}">
                    <a16:creationId xmlns:a16="http://schemas.microsoft.com/office/drawing/2014/main" xmlns="" id="{02795E67-3E64-ACBC-C3D5-32B9A342AAFD}"/>
                  </a:ext>
                </a:extLst>
              </p:cNvPr>
              <p:cNvSpPr/>
              <p:nvPr/>
            </p:nvSpPr>
            <p:spPr>
              <a:xfrm>
                <a:off x="2096502" y="1975449"/>
                <a:ext cx="1337094" cy="655608"/>
              </a:xfrm>
              <a:prstGeom prst="flowChartAlternateProcess">
                <a:avLst/>
              </a:prstGeom>
              <a:solidFill>
                <a:schemeClr val="bg1">
                  <a:lumMod val="9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TextBox 31">
                <a:extLst>
                  <a:ext uri="{FF2B5EF4-FFF2-40B4-BE49-F238E27FC236}">
                    <a16:creationId xmlns:a16="http://schemas.microsoft.com/office/drawing/2014/main" xmlns="" id="{A8C3660E-DC66-A4B9-DBAF-BF477BFD1048}"/>
                  </a:ext>
                </a:extLst>
              </p:cNvPr>
              <p:cNvSpPr txBox="1"/>
              <p:nvPr/>
            </p:nvSpPr>
            <p:spPr>
              <a:xfrm>
                <a:off x="2299216" y="1984726"/>
                <a:ext cx="928459" cy="646331"/>
              </a:xfrm>
              <a:prstGeom prst="rect">
                <a:avLst/>
              </a:prstGeom>
              <a:noFill/>
            </p:spPr>
            <p:txBody>
              <a:bodyPr wrap="none" rtlCol="0">
                <a:spAutoFit/>
              </a:bodyPr>
              <a:lstStyle/>
              <a:p>
                <a:r>
                  <a:rPr lang="en-US" dirty="0">
                    <a:solidFill>
                      <a:schemeClr val="tx1">
                        <a:lumMod val="95000"/>
                        <a:lumOff val="5000"/>
                      </a:schemeClr>
                    </a:solidFill>
                  </a:rPr>
                  <a:t>Ronak</a:t>
                </a:r>
              </a:p>
              <a:p>
                <a:r>
                  <a:rPr lang="en-US" dirty="0">
                    <a:solidFill>
                      <a:schemeClr val="tx1">
                        <a:lumMod val="95000"/>
                        <a:lumOff val="5000"/>
                      </a:schemeClr>
                    </a:solidFill>
                  </a:rPr>
                  <a:t>Age:-30</a:t>
                </a:r>
                <a:endParaRPr lang="en-IN" dirty="0">
                  <a:solidFill>
                    <a:schemeClr val="tx1">
                      <a:lumMod val="95000"/>
                      <a:lumOff val="5000"/>
                    </a:schemeClr>
                  </a:solidFill>
                </a:endParaRPr>
              </a:p>
            </p:txBody>
          </p:sp>
          <p:sp>
            <p:nvSpPr>
              <p:cNvPr id="33" name="TextBox 32">
                <a:extLst>
                  <a:ext uri="{FF2B5EF4-FFF2-40B4-BE49-F238E27FC236}">
                    <a16:creationId xmlns:a16="http://schemas.microsoft.com/office/drawing/2014/main" xmlns="" id="{6E348C97-13FD-8355-57EC-CEAC6E986B7C}"/>
                  </a:ext>
                </a:extLst>
              </p:cNvPr>
              <p:cNvSpPr txBox="1"/>
              <p:nvPr/>
            </p:nvSpPr>
            <p:spPr>
              <a:xfrm>
                <a:off x="2247919" y="1615394"/>
                <a:ext cx="1034257" cy="369332"/>
              </a:xfrm>
              <a:prstGeom prst="rect">
                <a:avLst/>
              </a:prstGeom>
              <a:noFill/>
            </p:spPr>
            <p:txBody>
              <a:bodyPr wrap="none" rtlCol="0">
                <a:spAutoFit/>
              </a:bodyPr>
              <a:lstStyle/>
              <a:p>
                <a:r>
                  <a:rPr lang="en-US" dirty="0"/>
                  <a:t>Husband</a:t>
                </a:r>
                <a:endParaRPr lang="en-IN" dirty="0"/>
              </a:p>
            </p:txBody>
          </p:sp>
        </p:grpSp>
        <p:grpSp>
          <p:nvGrpSpPr>
            <p:cNvPr id="34" name="Group 33">
              <a:extLst>
                <a:ext uri="{FF2B5EF4-FFF2-40B4-BE49-F238E27FC236}">
                  <a16:creationId xmlns:a16="http://schemas.microsoft.com/office/drawing/2014/main" xmlns="" id="{100716DD-0163-E223-0BE3-EDF1547FCB48}"/>
                </a:ext>
              </a:extLst>
            </p:cNvPr>
            <p:cNvGrpSpPr/>
            <p:nvPr/>
          </p:nvGrpSpPr>
          <p:grpSpPr>
            <a:xfrm>
              <a:off x="6035896" y="1615394"/>
              <a:ext cx="1337094" cy="1015663"/>
              <a:chOff x="2096502" y="1615394"/>
              <a:chExt cx="1337094" cy="1015663"/>
            </a:xfrm>
          </p:grpSpPr>
          <p:sp>
            <p:nvSpPr>
              <p:cNvPr id="35" name="Flowchart: Alternate Process 34">
                <a:extLst>
                  <a:ext uri="{FF2B5EF4-FFF2-40B4-BE49-F238E27FC236}">
                    <a16:creationId xmlns:a16="http://schemas.microsoft.com/office/drawing/2014/main" xmlns="" id="{F8D82E10-E14C-2A94-A2B6-2E13FA64788A}"/>
                  </a:ext>
                </a:extLst>
              </p:cNvPr>
              <p:cNvSpPr/>
              <p:nvPr/>
            </p:nvSpPr>
            <p:spPr>
              <a:xfrm>
                <a:off x="2096502" y="1975449"/>
                <a:ext cx="1337094" cy="655608"/>
              </a:xfrm>
              <a:prstGeom prst="flowChartAlternateProcess">
                <a:avLst/>
              </a:prstGeom>
              <a:solidFill>
                <a:schemeClr val="bg1">
                  <a:lumMod val="9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6" name="TextBox 35">
                <a:extLst>
                  <a:ext uri="{FF2B5EF4-FFF2-40B4-BE49-F238E27FC236}">
                    <a16:creationId xmlns:a16="http://schemas.microsoft.com/office/drawing/2014/main" xmlns="" id="{1C325277-C6FE-166E-B20D-BDFD07C35170}"/>
                  </a:ext>
                </a:extLst>
              </p:cNvPr>
              <p:cNvSpPr txBox="1"/>
              <p:nvPr/>
            </p:nvSpPr>
            <p:spPr>
              <a:xfrm>
                <a:off x="2299216" y="1984726"/>
                <a:ext cx="1035861" cy="646331"/>
              </a:xfrm>
              <a:prstGeom prst="rect">
                <a:avLst/>
              </a:prstGeom>
              <a:noFill/>
            </p:spPr>
            <p:txBody>
              <a:bodyPr wrap="none" rtlCol="0">
                <a:spAutoFit/>
              </a:bodyPr>
              <a:lstStyle/>
              <a:p>
                <a:r>
                  <a:rPr lang="en-US" dirty="0" err="1">
                    <a:solidFill>
                      <a:schemeClr val="tx1">
                        <a:lumMod val="95000"/>
                        <a:lumOff val="5000"/>
                      </a:schemeClr>
                    </a:solidFill>
                  </a:rPr>
                  <a:t>Ronkey</a:t>
                </a:r>
                <a:endParaRPr lang="en-US" dirty="0">
                  <a:solidFill>
                    <a:schemeClr val="tx1">
                      <a:lumMod val="95000"/>
                      <a:lumOff val="5000"/>
                    </a:schemeClr>
                  </a:solidFill>
                </a:endParaRPr>
              </a:p>
              <a:p>
                <a:r>
                  <a:rPr lang="en-US" dirty="0">
                    <a:solidFill>
                      <a:schemeClr val="tx1">
                        <a:lumMod val="95000"/>
                        <a:lumOff val="5000"/>
                      </a:schemeClr>
                    </a:solidFill>
                  </a:rPr>
                  <a:t>Age:-32</a:t>
                </a:r>
                <a:endParaRPr lang="en-IN" dirty="0">
                  <a:solidFill>
                    <a:schemeClr val="tx1">
                      <a:lumMod val="95000"/>
                      <a:lumOff val="5000"/>
                    </a:schemeClr>
                  </a:solidFill>
                </a:endParaRPr>
              </a:p>
            </p:txBody>
          </p:sp>
          <p:sp>
            <p:nvSpPr>
              <p:cNvPr id="37" name="TextBox 36">
                <a:extLst>
                  <a:ext uri="{FF2B5EF4-FFF2-40B4-BE49-F238E27FC236}">
                    <a16:creationId xmlns:a16="http://schemas.microsoft.com/office/drawing/2014/main" xmlns="" id="{F20672AC-330B-C25C-2B72-652C158466C2}"/>
                  </a:ext>
                </a:extLst>
              </p:cNvPr>
              <p:cNvSpPr txBox="1"/>
              <p:nvPr/>
            </p:nvSpPr>
            <p:spPr>
              <a:xfrm>
                <a:off x="2247919" y="1615394"/>
                <a:ext cx="591829" cy="369332"/>
              </a:xfrm>
              <a:prstGeom prst="rect">
                <a:avLst/>
              </a:prstGeom>
              <a:noFill/>
            </p:spPr>
            <p:txBody>
              <a:bodyPr wrap="none" rtlCol="0">
                <a:spAutoFit/>
              </a:bodyPr>
              <a:lstStyle/>
              <a:p>
                <a:r>
                  <a:rPr lang="en-US" dirty="0"/>
                  <a:t>wife</a:t>
                </a:r>
                <a:endParaRPr lang="en-IN" dirty="0"/>
              </a:p>
            </p:txBody>
          </p:sp>
        </p:grpSp>
        <p:cxnSp>
          <p:nvCxnSpPr>
            <p:cNvPr id="38" name="Straight Arrow Connector 37">
              <a:extLst>
                <a:ext uri="{FF2B5EF4-FFF2-40B4-BE49-F238E27FC236}">
                  <a16:creationId xmlns:a16="http://schemas.microsoft.com/office/drawing/2014/main" xmlns="" id="{8D6E5130-3932-0101-58F3-6CD99CD3AF07}"/>
                </a:ext>
              </a:extLst>
            </p:cNvPr>
            <p:cNvCxnSpPr/>
            <p:nvPr/>
          </p:nvCxnSpPr>
          <p:spPr>
            <a:xfrm>
              <a:off x="3585013" y="2303253"/>
              <a:ext cx="216880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9" name="TextBox 38">
              <a:extLst>
                <a:ext uri="{FF2B5EF4-FFF2-40B4-BE49-F238E27FC236}">
                  <a16:creationId xmlns:a16="http://schemas.microsoft.com/office/drawing/2014/main" xmlns="" id="{14B2CA8E-B7E4-7FB1-22E7-524FADF67F43}"/>
                </a:ext>
              </a:extLst>
            </p:cNvPr>
            <p:cNvSpPr txBox="1"/>
            <p:nvPr/>
          </p:nvSpPr>
          <p:spPr>
            <a:xfrm>
              <a:off x="4060588" y="1984726"/>
              <a:ext cx="1045479" cy="369332"/>
            </a:xfrm>
            <a:prstGeom prst="rect">
              <a:avLst/>
            </a:prstGeom>
            <a:noFill/>
          </p:spPr>
          <p:txBody>
            <a:bodyPr wrap="none" rtlCol="0">
              <a:spAutoFit/>
            </a:bodyPr>
            <a:lstStyle/>
            <a:p>
              <a:r>
                <a:rPr lang="en-US" dirty="0"/>
                <a:t>Marriage</a:t>
              </a:r>
              <a:endParaRPr lang="en-IN" dirty="0"/>
            </a:p>
          </p:txBody>
        </p:sp>
        <p:cxnSp>
          <p:nvCxnSpPr>
            <p:cNvPr id="40" name="Straight Arrow Connector 39">
              <a:extLst>
                <a:ext uri="{FF2B5EF4-FFF2-40B4-BE49-F238E27FC236}">
                  <a16:creationId xmlns:a16="http://schemas.microsoft.com/office/drawing/2014/main" xmlns="" id="{951B81CD-51D8-0799-1052-16A3B8B830F8}"/>
                </a:ext>
              </a:extLst>
            </p:cNvPr>
            <p:cNvCxnSpPr>
              <a:cxnSpLocks/>
            </p:cNvCxnSpPr>
            <p:nvPr/>
          </p:nvCxnSpPr>
          <p:spPr>
            <a:xfrm>
              <a:off x="6773452" y="2630407"/>
              <a:ext cx="2206646" cy="197609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1" name="Straight Arrow Connector 40">
              <a:extLst>
                <a:ext uri="{FF2B5EF4-FFF2-40B4-BE49-F238E27FC236}">
                  <a16:creationId xmlns:a16="http://schemas.microsoft.com/office/drawing/2014/main" xmlns="" id="{E0CC175F-A801-1B23-8DB0-695CEF9A7A49}"/>
                </a:ext>
              </a:extLst>
            </p:cNvPr>
            <p:cNvCxnSpPr>
              <a:cxnSpLocks/>
            </p:cNvCxnSpPr>
            <p:nvPr/>
          </p:nvCxnSpPr>
          <p:spPr>
            <a:xfrm flipH="1">
              <a:off x="4848281" y="2630407"/>
              <a:ext cx="1856162" cy="197609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a16="http://schemas.microsoft.com/office/drawing/2014/main" xmlns="" id="{69B2929C-1F99-6D0E-36E5-CBAF179EF943}"/>
                </a:ext>
              </a:extLst>
            </p:cNvPr>
            <p:cNvCxnSpPr>
              <a:cxnSpLocks/>
            </p:cNvCxnSpPr>
            <p:nvPr/>
          </p:nvCxnSpPr>
          <p:spPr>
            <a:xfrm>
              <a:off x="6738947" y="2630407"/>
              <a:ext cx="34505" cy="187925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nvGrpSpPr>
            <p:cNvPr id="43" name="Group 42">
              <a:extLst>
                <a:ext uri="{FF2B5EF4-FFF2-40B4-BE49-F238E27FC236}">
                  <a16:creationId xmlns:a16="http://schemas.microsoft.com/office/drawing/2014/main" xmlns="" id="{CAB3C638-7B49-FB91-8645-DB6904180C94}"/>
                </a:ext>
              </a:extLst>
            </p:cNvPr>
            <p:cNvGrpSpPr/>
            <p:nvPr/>
          </p:nvGrpSpPr>
          <p:grpSpPr>
            <a:xfrm>
              <a:off x="4179734" y="4555699"/>
              <a:ext cx="1337094" cy="963907"/>
              <a:chOff x="2096502" y="1667150"/>
              <a:chExt cx="1337094" cy="963907"/>
            </a:xfrm>
          </p:grpSpPr>
          <p:sp>
            <p:nvSpPr>
              <p:cNvPr id="44" name="Flowchart: Alternate Process 43">
                <a:extLst>
                  <a:ext uri="{FF2B5EF4-FFF2-40B4-BE49-F238E27FC236}">
                    <a16:creationId xmlns:a16="http://schemas.microsoft.com/office/drawing/2014/main" xmlns="" id="{79801B68-1FD3-9C26-8A0E-4CCBEA09A581}"/>
                  </a:ext>
                </a:extLst>
              </p:cNvPr>
              <p:cNvSpPr/>
              <p:nvPr/>
            </p:nvSpPr>
            <p:spPr>
              <a:xfrm>
                <a:off x="2096502" y="1975449"/>
                <a:ext cx="1337094" cy="655608"/>
              </a:xfrm>
              <a:prstGeom prst="flowChartAlternateProcess">
                <a:avLst/>
              </a:prstGeom>
              <a:solidFill>
                <a:schemeClr val="bg1">
                  <a:lumMod val="9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xmlns="" id="{540B9823-BA13-92E4-4FF8-B7345B7FB27A}"/>
                  </a:ext>
                </a:extLst>
              </p:cNvPr>
              <p:cNvSpPr txBox="1"/>
              <p:nvPr/>
            </p:nvSpPr>
            <p:spPr>
              <a:xfrm>
                <a:off x="2299216" y="1984726"/>
                <a:ext cx="928459" cy="646331"/>
              </a:xfrm>
              <a:prstGeom prst="rect">
                <a:avLst/>
              </a:prstGeom>
              <a:noFill/>
            </p:spPr>
            <p:txBody>
              <a:bodyPr wrap="none" rtlCol="0">
                <a:spAutoFit/>
              </a:bodyPr>
              <a:lstStyle/>
              <a:p>
                <a:r>
                  <a:rPr lang="en-US" dirty="0">
                    <a:solidFill>
                      <a:schemeClr val="tx1">
                        <a:lumMod val="95000"/>
                        <a:lumOff val="5000"/>
                      </a:schemeClr>
                    </a:solidFill>
                  </a:rPr>
                  <a:t>Roman</a:t>
                </a:r>
              </a:p>
              <a:p>
                <a:r>
                  <a:rPr lang="en-US" dirty="0">
                    <a:solidFill>
                      <a:schemeClr val="tx1">
                        <a:lumMod val="95000"/>
                        <a:lumOff val="5000"/>
                      </a:schemeClr>
                    </a:solidFill>
                  </a:rPr>
                  <a:t>Age:-10</a:t>
                </a:r>
                <a:endParaRPr lang="en-IN" dirty="0">
                  <a:solidFill>
                    <a:schemeClr val="tx1">
                      <a:lumMod val="95000"/>
                      <a:lumOff val="5000"/>
                    </a:schemeClr>
                  </a:solidFill>
                </a:endParaRPr>
              </a:p>
            </p:txBody>
          </p:sp>
          <p:sp>
            <p:nvSpPr>
              <p:cNvPr id="46" name="TextBox 45">
                <a:extLst>
                  <a:ext uri="{FF2B5EF4-FFF2-40B4-BE49-F238E27FC236}">
                    <a16:creationId xmlns:a16="http://schemas.microsoft.com/office/drawing/2014/main" xmlns="" id="{724C66EC-DD25-9407-446E-824F5EBB1EDD}"/>
                  </a:ext>
                </a:extLst>
              </p:cNvPr>
              <p:cNvSpPr txBox="1"/>
              <p:nvPr/>
            </p:nvSpPr>
            <p:spPr>
              <a:xfrm>
                <a:off x="2247919" y="1667150"/>
                <a:ext cx="673582" cy="369332"/>
              </a:xfrm>
              <a:prstGeom prst="rect">
                <a:avLst/>
              </a:prstGeom>
              <a:noFill/>
            </p:spPr>
            <p:txBody>
              <a:bodyPr wrap="none" rtlCol="0">
                <a:spAutoFit/>
              </a:bodyPr>
              <a:lstStyle/>
              <a:p>
                <a:r>
                  <a:rPr lang="en-US" dirty="0"/>
                  <a:t>Child</a:t>
                </a:r>
                <a:endParaRPr lang="en-IN" dirty="0"/>
              </a:p>
            </p:txBody>
          </p:sp>
        </p:grpSp>
        <p:grpSp>
          <p:nvGrpSpPr>
            <p:cNvPr id="47" name="Group 46">
              <a:extLst>
                <a:ext uri="{FF2B5EF4-FFF2-40B4-BE49-F238E27FC236}">
                  <a16:creationId xmlns:a16="http://schemas.microsoft.com/office/drawing/2014/main" xmlns="" id="{B352C95B-490C-42F8-AACF-6F9E4C5BAA61}"/>
                </a:ext>
              </a:extLst>
            </p:cNvPr>
            <p:cNvGrpSpPr/>
            <p:nvPr/>
          </p:nvGrpSpPr>
          <p:grpSpPr>
            <a:xfrm>
              <a:off x="6187313" y="4509664"/>
              <a:ext cx="1337094" cy="963907"/>
              <a:chOff x="2096502" y="1667150"/>
              <a:chExt cx="1337094" cy="963907"/>
            </a:xfrm>
          </p:grpSpPr>
          <p:sp>
            <p:nvSpPr>
              <p:cNvPr id="48" name="Flowchart: Alternate Process 47">
                <a:extLst>
                  <a:ext uri="{FF2B5EF4-FFF2-40B4-BE49-F238E27FC236}">
                    <a16:creationId xmlns:a16="http://schemas.microsoft.com/office/drawing/2014/main" xmlns="" id="{15FB8DBD-A729-24F4-C1C5-9B782B7A8370}"/>
                  </a:ext>
                </a:extLst>
              </p:cNvPr>
              <p:cNvSpPr/>
              <p:nvPr/>
            </p:nvSpPr>
            <p:spPr>
              <a:xfrm>
                <a:off x="2096502" y="1975449"/>
                <a:ext cx="1337094" cy="655608"/>
              </a:xfrm>
              <a:prstGeom prst="flowChartAlternateProcess">
                <a:avLst/>
              </a:prstGeom>
              <a:solidFill>
                <a:schemeClr val="bg1">
                  <a:lumMod val="9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9" name="TextBox 48">
                <a:extLst>
                  <a:ext uri="{FF2B5EF4-FFF2-40B4-BE49-F238E27FC236}">
                    <a16:creationId xmlns:a16="http://schemas.microsoft.com/office/drawing/2014/main" xmlns="" id="{C73A46F1-1A49-3BE0-14D1-55FF1CE4CC62}"/>
                  </a:ext>
                </a:extLst>
              </p:cNvPr>
              <p:cNvSpPr txBox="1"/>
              <p:nvPr/>
            </p:nvSpPr>
            <p:spPr>
              <a:xfrm>
                <a:off x="2299216" y="1984726"/>
                <a:ext cx="908390" cy="646331"/>
              </a:xfrm>
              <a:prstGeom prst="rect">
                <a:avLst/>
              </a:prstGeom>
              <a:noFill/>
            </p:spPr>
            <p:txBody>
              <a:bodyPr wrap="none" rtlCol="0">
                <a:spAutoFit/>
              </a:bodyPr>
              <a:lstStyle/>
              <a:p>
                <a:r>
                  <a:rPr lang="en-US" dirty="0" err="1">
                    <a:solidFill>
                      <a:schemeClr val="tx1">
                        <a:lumMod val="95000"/>
                        <a:lumOff val="5000"/>
                      </a:schemeClr>
                    </a:solidFill>
                  </a:rPr>
                  <a:t>Rojita</a:t>
                </a:r>
                <a:endParaRPr lang="en-US" dirty="0">
                  <a:solidFill>
                    <a:schemeClr val="tx1">
                      <a:lumMod val="95000"/>
                      <a:lumOff val="5000"/>
                    </a:schemeClr>
                  </a:solidFill>
                </a:endParaRPr>
              </a:p>
              <a:p>
                <a:r>
                  <a:rPr lang="en-US" dirty="0">
                    <a:solidFill>
                      <a:schemeClr val="tx1">
                        <a:lumMod val="95000"/>
                        <a:lumOff val="5000"/>
                      </a:schemeClr>
                    </a:solidFill>
                  </a:rPr>
                  <a:t>Age:-13</a:t>
                </a:r>
                <a:endParaRPr lang="en-IN" dirty="0">
                  <a:solidFill>
                    <a:schemeClr val="tx1">
                      <a:lumMod val="95000"/>
                      <a:lumOff val="5000"/>
                    </a:schemeClr>
                  </a:solidFill>
                </a:endParaRPr>
              </a:p>
            </p:txBody>
          </p:sp>
          <p:sp>
            <p:nvSpPr>
              <p:cNvPr id="50" name="TextBox 49">
                <a:extLst>
                  <a:ext uri="{FF2B5EF4-FFF2-40B4-BE49-F238E27FC236}">
                    <a16:creationId xmlns:a16="http://schemas.microsoft.com/office/drawing/2014/main" xmlns="" id="{A503801B-BC67-F2F5-335D-929891786B94}"/>
                  </a:ext>
                </a:extLst>
              </p:cNvPr>
              <p:cNvSpPr txBox="1"/>
              <p:nvPr/>
            </p:nvSpPr>
            <p:spPr>
              <a:xfrm>
                <a:off x="2247919" y="1667150"/>
                <a:ext cx="673582" cy="369332"/>
              </a:xfrm>
              <a:prstGeom prst="rect">
                <a:avLst/>
              </a:prstGeom>
              <a:noFill/>
            </p:spPr>
            <p:txBody>
              <a:bodyPr wrap="none" rtlCol="0">
                <a:spAutoFit/>
              </a:bodyPr>
              <a:lstStyle/>
              <a:p>
                <a:r>
                  <a:rPr lang="en-US" dirty="0"/>
                  <a:t>Child</a:t>
                </a:r>
                <a:endParaRPr lang="en-IN" dirty="0"/>
              </a:p>
            </p:txBody>
          </p:sp>
        </p:grpSp>
        <p:grpSp>
          <p:nvGrpSpPr>
            <p:cNvPr id="51" name="Group 50">
              <a:extLst>
                <a:ext uri="{FF2B5EF4-FFF2-40B4-BE49-F238E27FC236}">
                  <a16:creationId xmlns:a16="http://schemas.microsoft.com/office/drawing/2014/main" xmlns="" id="{DF3154B2-516D-AA0B-E473-66C17A5C49C7}"/>
                </a:ext>
              </a:extLst>
            </p:cNvPr>
            <p:cNvGrpSpPr/>
            <p:nvPr/>
          </p:nvGrpSpPr>
          <p:grpSpPr>
            <a:xfrm>
              <a:off x="8321843" y="4555699"/>
              <a:ext cx="1337094" cy="963907"/>
              <a:chOff x="2096502" y="1667150"/>
              <a:chExt cx="1337094" cy="963907"/>
            </a:xfrm>
          </p:grpSpPr>
          <p:sp>
            <p:nvSpPr>
              <p:cNvPr id="52" name="Flowchart: Alternate Process 51">
                <a:extLst>
                  <a:ext uri="{FF2B5EF4-FFF2-40B4-BE49-F238E27FC236}">
                    <a16:creationId xmlns:a16="http://schemas.microsoft.com/office/drawing/2014/main" xmlns="" id="{F32C142F-94FA-18C4-28BD-022FA0E34BC1}"/>
                  </a:ext>
                </a:extLst>
              </p:cNvPr>
              <p:cNvSpPr/>
              <p:nvPr/>
            </p:nvSpPr>
            <p:spPr>
              <a:xfrm>
                <a:off x="2096502" y="1975449"/>
                <a:ext cx="1337094" cy="655608"/>
              </a:xfrm>
              <a:prstGeom prst="flowChartAlternateProcess">
                <a:avLst/>
              </a:prstGeom>
              <a:solidFill>
                <a:schemeClr val="bg1">
                  <a:lumMod val="9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3" name="TextBox 52">
                <a:extLst>
                  <a:ext uri="{FF2B5EF4-FFF2-40B4-BE49-F238E27FC236}">
                    <a16:creationId xmlns:a16="http://schemas.microsoft.com/office/drawing/2014/main" xmlns="" id="{19915D66-61AF-E798-9C17-CCA44D933311}"/>
                  </a:ext>
                </a:extLst>
              </p:cNvPr>
              <p:cNvSpPr txBox="1"/>
              <p:nvPr/>
            </p:nvSpPr>
            <p:spPr>
              <a:xfrm>
                <a:off x="2299216" y="1984726"/>
                <a:ext cx="920445" cy="646331"/>
              </a:xfrm>
              <a:prstGeom prst="rect">
                <a:avLst/>
              </a:prstGeom>
              <a:noFill/>
            </p:spPr>
            <p:txBody>
              <a:bodyPr wrap="none" rtlCol="0">
                <a:spAutoFit/>
              </a:bodyPr>
              <a:lstStyle/>
              <a:p>
                <a:r>
                  <a:rPr lang="en-US" dirty="0">
                    <a:solidFill>
                      <a:schemeClr val="tx1">
                        <a:lumMod val="95000"/>
                        <a:lumOff val="5000"/>
                      </a:schemeClr>
                    </a:solidFill>
                  </a:rPr>
                  <a:t>Raja</a:t>
                </a:r>
              </a:p>
              <a:p>
                <a:r>
                  <a:rPr lang="en-US" dirty="0">
                    <a:solidFill>
                      <a:schemeClr val="tx1">
                        <a:lumMod val="95000"/>
                        <a:lumOff val="5000"/>
                      </a:schemeClr>
                    </a:solidFill>
                  </a:rPr>
                  <a:t>Age:-15</a:t>
                </a:r>
                <a:endParaRPr lang="en-IN" dirty="0">
                  <a:solidFill>
                    <a:schemeClr val="tx1">
                      <a:lumMod val="95000"/>
                      <a:lumOff val="5000"/>
                    </a:schemeClr>
                  </a:solidFill>
                </a:endParaRPr>
              </a:p>
            </p:txBody>
          </p:sp>
          <p:sp>
            <p:nvSpPr>
              <p:cNvPr id="54" name="TextBox 53">
                <a:extLst>
                  <a:ext uri="{FF2B5EF4-FFF2-40B4-BE49-F238E27FC236}">
                    <a16:creationId xmlns:a16="http://schemas.microsoft.com/office/drawing/2014/main" xmlns="" id="{FDFACDED-894D-6E24-5C98-55EA847070D7}"/>
                  </a:ext>
                </a:extLst>
              </p:cNvPr>
              <p:cNvSpPr txBox="1"/>
              <p:nvPr/>
            </p:nvSpPr>
            <p:spPr>
              <a:xfrm>
                <a:off x="2247919" y="1667150"/>
                <a:ext cx="673582" cy="369332"/>
              </a:xfrm>
              <a:prstGeom prst="rect">
                <a:avLst/>
              </a:prstGeom>
              <a:noFill/>
            </p:spPr>
            <p:txBody>
              <a:bodyPr wrap="none" rtlCol="0">
                <a:spAutoFit/>
              </a:bodyPr>
              <a:lstStyle/>
              <a:p>
                <a:r>
                  <a:rPr lang="en-US" dirty="0"/>
                  <a:t>Child</a:t>
                </a:r>
                <a:endParaRPr lang="en-IN" dirty="0"/>
              </a:p>
            </p:txBody>
          </p:sp>
        </p:grpSp>
      </p:grpSp>
    </p:spTree>
    <p:extLst>
      <p:ext uri="{BB962C8B-B14F-4D97-AF65-F5344CB8AC3E}">
        <p14:creationId xmlns:p14="http://schemas.microsoft.com/office/powerpoint/2010/main" val="561222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F847C4-24DD-C359-B6F9-5A44499EE2B2}"/>
              </a:ext>
            </a:extLst>
          </p:cNvPr>
          <p:cNvSpPr txBox="1"/>
          <p:nvPr/>
        </p:nvSpPr>
        <p:spPr>
          <a:xfrm>
            <a:off x="1177505" y="642668"/>
            <a:ext cx="2997680" cy="1077218"/>
          </a:xfrm>
          <a:prstGeom prst="rect">
            <a:avLst/>
          </a:prstGeom>
          <a:noFill/>
        </p:spPr>
        <p:txBody>
          <a:bodyPr wrap="square" rtlCol="0">
            <a:spAutoFit/>
          </a:bodyPr>
          <a:lstStyle/>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Step of Creating </a:t>
            </a:r>
          </a:p>
          <a:p>
            <a:r>
              <a:rPr lang="en-US"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Object Diagram</a:t>
            </a:r>
            <a:endParaRPr lang="en-IN" sz="3200" b="1" u="sng"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p:cNvSpPr txBox="1"/>
          <p:nvPr/>
        </p:nvSpPr>
        <p:spPr>
          <a:xfrm>
            <a:off x="1177505" y="1828801"/>
            <a:ext cx="6738586" cy="400110"/>
          </a:xfrm>
          <a:prstGeom prst="rect">
            <a:avLst/>
          </a:prstGeom>
          <a:noFill/>
        </p:spPr>
        <p:txBody>
          <a:bodyPr wrap="square" rtlCol="0">
            <a:spAutoFit/>
          </a:bodyPr>
          <a:lstStyle/>
          <a:p>
            <a:r>
              <a:rPr lang="en-US" sz="2000" b="1" dirty="0">
                <a:effectLst>
                  <a:outerShdw blurRad="38100" dist="38100" dir="2700000" algn="tl">
                    <a:srgbClr val="000000">
                      <a:alpha val="43137"/>
                    </a:srgbClr>
                  </a:outerShdw>
                </a:effectLst>
                <a:latin typeface="Source Sans Pro"/>
              </a:rPr>
              <a:t>Below are the steps to draw Object Diagram in UML:</a:t>
            </a:r>
          </a:p>
        </p:txBody>
      </p:sp>
      <p:sp>
        <p:nvSpPr>
          <p:cNvPr id="6" name="TextBox 5"/>
          <p:cNvSpPr txBox="1"/>
          <p:nvPr/>
        </p:nvSpPr>
        <p:spPr>
          <a:xfrm>
            <a:off x="1177505" y="2337826"/>
            <a:ext cx="10121866" cy="3170099"/>
          </a:xfrm>
          <a:prstGeom prst="rect">
            <a:avLst/>
          </a:prstGeom>
          <a:noFill/>
        </p:spPr>
        <p:txBody>
          <a:bodyPr wrap="square" rtlCol="0">
            <a:spAutoFit/>
          </a:bodyPr>
          <a:lstStyle/>
          <a:p>
            <a:pPr>
              <a:buFont typeface="Arial" panose="020B0604020202020204" pitchFamily="34" charset="0"/>
              <a:buChar char="•"/>
            </a:pP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Step 1)</a:t>
            </a:r>
          </a:p>
          <a:p>
            <a:pPr>
              <a:buFont typeface="Arial" panose="020B0604020202020204" pitchFamily="34" charset="0"/>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Before drawing an object diagram, one should analyze all the objects inside the system.</a:t>
            </a:r>
          </a:p>
          <a:p>
            <a:pPr>
              <a:buFont typeface="Arial" panose="020B0604020202020204" pitchFamily="34" charset="0"/>
              <a:buChar char="•"/>
            </a:pP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Step 2)</a:t>
            </a:r>
          </a:p>
          <a:p>
            <a:pPr>
              <a:buFont typeface="Arial" panose="020B0604020202020204" pitchFamily="34" charset="0"/>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The relations of the object must be known before creating the diagram.</a:t>
            </a:r>
          </a:p>
          <a:p>
            <a:pPr>
              <a:buFont typeface="Arial" panose="020B0604020202020204" pitchFamily="34" charset="0"/>
              <a:buChar char="•"/>
            </a:pP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Step 3)</a:t>
            </a:r>
          </a:p>
          <a:p>
            <a:pPr>
              <a:buFont typeface="Arial" panose="020B0604020202020204" pitchFamily="34" charset="0"/>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Association between various objects must be cleared before.</a:t>
            </a:r>
          </a:p>
          <a:p>
            <a:pPr>
              <a:buFont typeface="Arial" panose="020B0604020202020204" pitchFamily="34" charset="0"/>
              <a:buChar char="•"/>
            </a:pP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Step 4)</a:t>
            </a:r>
          </a:p>
          <a:p>
            <a:pPr>
              <a:buFont typeface="Arial" panose="020B0604020202020204" pitchFamily="34" charset="0"/>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An object should have a meaningful name that describes its functionality.</a:t>
            </a:r>
          </a:p>
          <a:p>
            <a:pPr>
              <a:buFont typeface="Arial" panose="020B0604020202020204" pitchFamily="34" charset="0"/>
              <a:buChar char="•"/>
            </a:pPr>
            <a:r>
              <a:rPr lang="en-US" sz="2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Step 5)</a:t>
            </a: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p>
          <a:p>
            <a:pPr>
              <a:buFont typeface="Arial" panose="020B0604020202020204" pitchFamily="34" charset="0"/>
              <a:buChar char="•"/>
            </a:pPr>
            <a:r>
              <a:rPr lang="en-US"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 object must be explored to analyze various functionalities of it.</a:t>
            </a:r>
          </a:p>
        </p:txBody>
      </p:sp>
    </p:spTree>
    <p:extLst>
      <p:ext uri="{BB962C8B-B14F-4D97-AF65-F5344CB8AC3E}">
        <p14:creationId xmlns:p14="http://schemas.microsoft.com/office/powerpoint/2010/main" val="22905329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452</TotalTime>
  <Words>1604</Words>
  <Application>Microsoft Office PowerPoint</Application>
  <PresentationFormat>Widescreen</PresentationFormat>
  <Paragraphs>178</Paragraphs>
  <Slides>20</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inter-regular</vt:lpstr>
      <vt:lpstr>Source Sans Pro</vt:lpstr>
      <vt:lpstr>Trebuchet MS</vt:lpstr>
      <vt:lpstr>Tw Cen MT</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Atiulah Aalam</dc:creator>
  <cp:lastModifiedBy>Lenovo</cp:lastModifiedBy>
  <cp:revision>21</cp:revision>
  <dcterms:created xsi:type="dcterms:W3CDTF">2023-07-23T19:03:18Z</dcterms:created>
  <dcterms:modified xsi:type="dcterms:W3CDTF">2023-07-25T12:21:15Z</dcterms:modified>
</cp:coreProperties>
</file>

<file path=docProps/thumbnail.jpeg>
</file>